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42"/>
  </p:notesMasterIdLst>
  <p:handoutMasterIdLst>
    <p:handoutMasterId r:id="rId43"/>
  </p:handoutMasterIdLst>
  <p:sldIdLst>
    <p:sldId id="282" r:id="rId5"/>
    <p:sldId id="301" r:id="rId6"/>
    <p:sldId id="314" r:id="rId7"/>
    <p:sldId id="302" r:id="rId8"/>
    <p:sldId id="304" r:id="rId9"/>
    <p:sldId id="303" r:id="rId10"/>
    <p:sldId id="306" r:id="rId11"/>
    <p:sldId id="307" r:id="rId12"/>
    <p:sldId id="308" r:id="rId13"/>
    <p:sldId id="309" r:id="rId14"/>
    <p:sldId id="310" r:id="rId15"/>
    <p:sldId id="305" r:id="rId16"/>
    <p:sldId id="311" r:id="rId17"/>
    <p:sldId id="312" r:id="rId18"/>
    <p:sldId id="313" r:id="rId19"/>
    <p:sldId id="315" r:id="rId20"/>
    <p:sldId id="316" r:id="rId21"/>
    <p:sldId id="317" r:id="rId22"/>
    <p:sldId id="318" r:id="rId23"/>
    <p:sldId id="320" r:id="rId24"/>
    <p:sldId id="321" r:id="rId25"/>
    <p:sldId id="322" r:id="rId26"/>
    <p:sldId id="323" r:id="rId27"/>
    <p:sldId id="325" r:id="rId28"/>
    <p:sldId id="331" r:id="rId29"/>
    <p:sldId id="340" r:id="rId30"/>
    <p:sldId id="335" r:id="rId31"/>
    <p:sldId id="333" r:id="rId32"/>
    <p:sldId id="336" r:id="rId33"/>
    <p:sldId id="341" r:id="rId34"/>
    <p:sldId id="342" r:id="rId35"/>
    <p:sldId id="338" r:id="rId36"/>
    <p:sldId id="343" r:id="rId37"/>
    <p:sldId id="346" r:id="rId38"/>
    <p:sldId id="347" r:id="rId39"/>
    <p:sldId id="345" r:id="rId40"/>
    <p:sldId id="289" r:id="rId41"/>
  </p:sldIdLst>
  <p:sldSz cx="12192000" cy="6858000"/>
  <p:notesSz cx="6858000" cy="9144000"/>
  <p:defaultTextStyle>
    <a:defPPr rtl="0"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927" autoAdjust="0"/>
    <p:restoredTop sz="94574" autoAdjust="0"/>
  </p:normalViewPr>
  <p:slideViewPr>
    <p:cSldViewPr snapToGrid="0">
      <p:cViewPr varScale="1">
        <p:scale>
          <a:sx n="114" d="100"/>
          <a:sy n="114" d="100"/>
        </p:scale>
        <p:origin x="762" y="10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874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slide" Target="slides/slide37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AD7E9CAE-F490-459F-8C53-9A863C762E93}" type="datetime1">
              <a:rPr lang="nl-NL" smtClean="0"/>
              <a:t>31-8-2023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948CDA6-B99B-4F36-9AD6-CE5B11E94102}" type="datetime1">
              <a:rPr lang="nl-NL" noProof="0" smtClean="0"/>
              <a:t>31-8-2023</a:t>
            </a:fld>
            <a:endParaRPr lang="nl-NL" noProof="0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nl-NL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036232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126974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837715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9073574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617919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3614098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782063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896230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434743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19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183022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965518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305829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5308469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297715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343076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766894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7017414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9018194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5849018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440635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29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572073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8337406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30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9292282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437904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024841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864481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927966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165002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36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3398075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43D1BA25-45AC-0C48-96BD-5DDCEEC5AF57}" type="slidenum">
              <a:rPr lang="nl-NL" smtClean="0"/>
              <a:t>37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465617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4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5145921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231013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6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686223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7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081159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8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562165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nl-NL" smtClean="0"/>
              <a:t>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004193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dia met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Tijdelijke aanduiding voor afbeelding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nl-NL" noProof="0"/>
              <a:t>Uw foto invoegen of slepen en neerzetten</a:t>
            </a:r>
          </a:p>
        </p:txBody>
      </p:sp>
      <p:sp>
        <p:nvSpPr>
          <p:cNvPr id="1037" name="Titel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nl-NL" noProof="0"/>
              <a:t>Klik om de presentatietitel te bewerken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de subtitelstijl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en inhou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nl-NL" noProof="0"/>
              <a:t>Klik om paginatitel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8" name="Tijdelijke aanduiding voor dianumm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9" name="Rechthoek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2" name="Tijdelijke aanduiding voor inhoud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ko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11" name="Tijdelijke aanduiding voor tekst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2" name="Subtitel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Subtitel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ko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13" name="Tijdelijke aanduiding voor tekst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15" name="Tijdelijke aanduiding voor tekst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8" name="Tijdelijke aanduiding voor dianumm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2" name="Rechthoek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6" name="Subtitel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Subtitel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el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nl-NL" noProof="0"/>
              <a:t>Klik om de presentatietitel te bewerken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de subtitelstijl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nl-NL" noProof="0"/>
              <a:t>Klik om de titelstijl van het model te bewerken</a:t>
            </a:r>
          </a:p>
        </p:txBody>
      </p:sp>
      <p:sp>
        <p:nvSpPr>
          <p:cNvPr id="2" name="Tijdelijke aanduiding voor voettekst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de subtitelstijl van het model te bewerken</a:t>
            </a:r>
          </a:p>
        </p:txBody>
      </p:sp>
      <p:sp>
        <p:nvSpPr>
          <p:cNvPr id="8" name="Freeform: Vorm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nl-NL" noProof="0"/>
              <a:t>Klik om paginatitel te bewerken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" name="Tijdelijke aanduiding voor voettekst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2" name="Tijdelijke aanduiding voor voettekst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5" name="Rechthoek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rijsopga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59B023D1-B432-4327-9B3B-545A055D0CD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38905"/>
            <a:ext cx="12261163" cy="6896905"/>
          </a:xfrm>
        </p:spPr>
        <p:txBody>
          <a:bodyPr rtlCol="0"/>
          <a:lstStyle/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D44B8F7E-01E4-AA4B-B60F-A2BF94E3A19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530439" y="1886755"/>
            <a:ext cx="9131121" cy="3084489"/>
          </a:xfrm>
          <a:solidFill>
            <a:schemeClr val="accent1">
              <a:alpha val="89000"/>
            </a:schemeClr>
          </a:solidFill>
        </p:spPr>
        <p:txBody>
          <a:bodyPr lIns="1005840" tIns="640080" rtlCol="0" anchor="t" anchorCtr="0">
            <a:noAutofit/>
          </a:bodyPr>
          <a:lstStyle>
            <a:lvl1pPr marL="0" indent="0" algn="l">
              <a:buNone/>
              <a:defRPr sz="3600">
                <a:solidFill>
                  <a:schemeClr val="bg1"/>
                </a:solidFill>
                <a:latin typeface="+mj-lt"/>
              </a:defRPr>
            </a:lvl1pPr>
            <a:lvl2pPr marL="457200" indent="0" algn="l">
              <a:buNone/>
              <a:defRPr sz="2800">
                <a:solidFill>
                  <a:schemeClr val="bg1"/>
                </a:solidFill>
                <a:latin typeface="+mj-lt"/>
              </a:defRPr>
            </a:lvl2pPr>
            <a:lvl3pPr marL="914400" indent="0" algn="l">
              <a:buNone/>
              <a:defRPr sz="2400">
                <a:solidFill>
                  <a:schemeClr val="bg1"/>
                </a:solidFill>
                <a:latin typeface="+mj-lt"/>
              </a:defRPr>
            </a:lvl3pPr>
            <a:lvl4pPr marL="1371600" indent="0" algn="l">
              <a:buNone/>
              <a:defRPr sz="2000">
                <a:solidFill>
                  <a:schemeClr val="bg1"/>
                </a:solidFill>
                <a:latin typeface="+mj-lt"/>
              </a:defRPr>
            </a:lvl4pPr>
            <a:lvl5pPr marL="1828800" indent="0" algn="l">
              <a:buNone/>
              <a:defRPr sz="2000">
                <a:solidFill>
                  <a:schemeClr val="bg1"/>
                </a:solidFill>
                <a:latin typeface="+mj-lt"/>
              </a:defRPr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F8581E8-B832-44F5-8573-1D49AF804E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48642" y="4040803"/>
            <a:ext cx="7766978" cy="484050"/>
          </a:xfrm>
        </p:spPr>
        <p:txBody>
          <a:bodyPr rtlCol="0">
            <a:noAutofit/>
          </a:bodyPr>
          <a:lstStyle>
            <a:lvl1pPr>
              <a:defRPr sz="1800" cap="all" baseline="0">
                <a:solidFill>
                  <a:schemeClr val="bg1"/>
                </a:solidFill>
                <a:latin typeface="+mn-lt"/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datum 1">
            <a:extLst>
              <a:ext uri="{FF2B5EF4-FFF2-40B4-BE49-F238E27FC236}">
                <a16:creationId xmlns:a16="http://schemas.microsoft.com/office/drawing/2014/main" id="{38C5CB97-CD0D-4684-A674-58C891FBC20B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3810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20XX</a:t>
            </a:r>
          </a:p>
        </p:txBody>
      </p:sp>
      <p:sp>
        <p:nvSpPr>
          <p:cNvPr id="7" name="Tijdelijke aanduiding voor voettekst 2">
            <a:extLst>
              <a:ext uri="{FF2B5EF4-FFF2-40B4-BE49-F238E27FC236}">
                <a16:creationId xmlns:a16="http://schemas.microsoft.com/office/drawing/2014/main" id="{9DB43653-49BD-4FF8-AC52-100F2628D038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presentatie</a:t>
            </a:r>
          </a:p>
        </p:txBody>
      </p:sp>
      <p:sp>
        <p:nvSpPr>
          <p:cNvPr id="8" name="Tijdelijke aanduiding voor dianummer 3">
            <a:extLst>
              <a:ext uri="{FF2B5EF4-FFF2-40B4-BE49-F238E27FC236}">
                <a16:creationId xmlns:a16="http://schemas.microsoft.com/office/drawing/2014/main" id="{C175707F-64A0-469B-AE09-445DCC67D318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713308" y="6356350"/>
            <a:ext cx="1097692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294A09A9-5501-47C1-A89A-A340965A2BE2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1766912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delerdia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nl-NL" noProof="0"/>
              <a:t>Klik om de titelstijl van het model te bewerken</a:t>
            </a:r>
          </a:p>
        </p:txBody>
      </p:sp>
      <p:sp>
        <p:nvSpPr>
          <p:cNvPr id="2" name="Tijdelijke aanduiding voor voettekst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9" name="Tijdelijke aanduiding voor afbeelding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nl-NL" noProof="0"/>
              <a:t>Uw foto invoegen of slepen en neerzetten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de subtitelstijl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delerdi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nl-NL" noProof="0"/>
              <a:t>Klik om de titelstijl van het model te bewerken</a:t>
            </a:r>
          </a:p>
        </p:txBody>
      </p:sp>
      <p:sp>
        <p:nvSpPr>
          <p:cNvPr id="2" name="Tijdelijke aanduiding voor voettekst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de subtitelstijl van het model te bewerken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nl-NL" noProof="0"/>
              <a:t>Uw foto invoegen of slepen en neerzetten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indeling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1" name="Rechthoek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2" name="Subtitel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Subtitel</a:t>
            </a:r>
          </a:p>
        </p:txBody>
      </p:sp>
      <p:sp>
        <p:nvSpPr>
          <p:cNvPr id="13" name="Tijdelijke aanduiding voor afbeelding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nl-NL" noProof="0"/>
              <a:t>Uw foto invoegen of slepen en neerzetten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indeling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tel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2" name="Subtitel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Subtitel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11" name="Rechthoek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nl-NL" noProof="0"/>
              <a:t>Uw foto invoegen of slepen en neerzetten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Linker tijdelijke aanduiding vergelijking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Tekststijlen van het model bewerken</a:t>
            </a:r>
          </a:p>
        </p:txBody>
      </p:sp>
      <p:sp>
        <p:nvSpPr>
          <p:cNvPr id="4" name="Tijdelijke aanduiding voor inhoud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11" name="Tijdelijke aanduiding voor dianumm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3" name="Rechthoek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4" name="Tijdelijke aanduiding voor tekst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nl-NL" noProof="0"/>
              <a:t>Tekststijlen van het model bewerken</a:t>
            </a:r>
          </a:p>
        </p:txBody>
      </p:sp>
      <p:sp>
        <p:nvSpPr>
          <p:cNvPr id="16" name="Tijdelijke aanduiding voor inhoud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oot foto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8" name="Tijdelijke aanduiding voor inhoud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Voer uw bijschrift in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ote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nl-NL" noProof="0"/>
              <a:t>Voeg uw foto toe of sleep deze hiernaartoe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nl-NL" noProof="0"/>
              <a:t>Voer uw bijschrift in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edank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Tijdelijke aanduiding voor afbeelding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nl-NL" noProof="0"/>
              <a:t>Uw foto invoegen of slepen en neerzetten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nl-NL" noProof="0"/>
              <a:t>Bedankt</a:t>
            </a:r>
          </a:p>
        </p:txBody>
      </p:sp>
      <p:sp>
        <p:nvSpPr>
          <p:cNvPr id="7" name="Tijdelijke aanduiding voor tekst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Volledige naam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Telefoonnummer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E-mailadres of sociale media-handle</a:t>
            </a:r>
          </a:p>
        </p:txBody>
      </p:sp>
      <p:sp>
        <p:nvSpPr>
          <p:cNvPr id="10" name="Tijdelijke aanduiding voor tekst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Website van bedrijf</a:t>
            </a:r>
          </a:p>
        </p:txBody>
      </p:sp>
      <p:sp>
        <p:nvSpPr>
          <p:cNvPr id="100" name="Freeform: Vorm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nl-NL" noProof="0"/>
              <a:t>Klikken om paginatitel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nl-NL" noProof="0"/>
              <a:t>Tekststijlen van het model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nl-NL" noProof="0"/>
              <a:t>Een voettekst toevoegen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962526" y="6328048"/>
            <a:ext cx="2266950" cy="53160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nl-NL" sz="16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OPTIMAAL VOOR</a:t>
            </a:r>
            <a:r>
              <a:rPr lang="nl-NL" sz="16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 </a:t>
            </a:r>
            <a:r>
              <a:rPr lang="nl-NL" sz="16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U</a:t>
            </a:r>
            <a:br>
              <a:rPr lang="nl-NL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nl-NL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BEDRIJF IN BIOLOGISCHE PRODUCTEN</a:t>
            </a:r>
            <a:endParaRPr lang="nl-NL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  <p:sldLayoutId id="2147483676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3.jpeg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2.gif"/><Relationship Id="rId5" Type="http://schemas.openxmlformats.org/officeDocument/2006/relationships/image" Target="../media/image51.jpeg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1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10" Type="http://schemas.openxmlformats.org/officeDocument/2006/relationships/image" Target="../media/image57.png"/><Relationship Id="rId4" Type="http://schemas.openxmlformats.org/officeDocument/2006/relationships/hyperlink" Target="https://woodan.org/documents" TargetMode="External"/><Relationship Id="rId9" Type="http://schemas.openxmlformats.org/officeDocument/2006/relationships/image" Target="../media/image4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8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Relationship Id="rId5" Type="http://schemas.openxmlformats.org/officeDocument/2006/relationships/hyperlink" Target="mailto:contact@woodan.org" TargetMode="External"/><Relationship Id="rId4" Type="http://schemas.openxmlformats.org/officeDocument/2006/relationships/image" Target="../media/image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3.png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woodan.org/" TargetMode="External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el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1513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pPr rtl="0"/>
            <a:r>
              <a:rPr lang="nl-NL" sz="5400" dirty="0" err="1"/>
              <a:t>From</a:t>
            </a:r>
            <a:r>
              <a:rPr lang="nl-NL" sz="5400" dirty="0"/>
              <a:t> artefact </a:t>
            </a:r>
            <a:r>
              <a:rPr lang="nl-NL" sz="5400" dirty="0" err="1"/>
              <a:t>to</a:t>
            </a:r>
            <a:r>
              <a:rPr lang="nl-NL" sz="5400" dirty="0"/>
              <a:t> </a:t>
            </a:r>
            <a:r>
              <a:rPr lang="en-GB" sz="5400" dirty="0"/>
              <a:t>algorithm</a:t>
            </a:r>
          </a:p>
        </p:txBody>
      </p:sp>
      <p:sp>
        <p:nvSpPr>
          <p:cNvPr id="4" name="Subtitel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nl-NL" dirty="0" err="1"/>
              <a:t>Challenges</a:t>
            </a:r>
            <a:r>
              <a:rPr lang="nl-NL" dirty="0"/>
              <a:t> in building </a:t>
            </a:r>
            <a:r>
              <a:rPr lang="nl-NL" dirty="0" err="1"/>
              <a:t>an</a:t>
            </a:r>
            <a:r>
              <a:rPr lang="nl-NL" dirty="0"/>
              <a:t> </a:t>
            </a:r>
            <a:r>
              <a:rPr lang="nl-NL" dirty="0" err="1"/>
              <a:t>international</a:t>
            </a:r>
            <a:r>
              <a:rPr lang="nl-NL" dirty="0"/>
              <a:t> </a:t>
            </a:r>
            <a:r>
              <a:rPr lang="nl-NL" dirty="0" err="1"/>
              <a:t>archaeological</a:t>
            </a:r>
            <a:r>
              <a:rPr lang="nl-NL" dirty="0"/>
              <a:t> database</a:t>
            </a:r>
          </a:p>
        </p:txBody>
      </p:sp>
      <p:cxnSp>
        <p:nvCxnSpPr>
          <p:cNvPr id="8" name="Rechte verbindingslijn 7" descr="Scheidingslijn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Afbeelding 2">
            <a:extLst>
              <a:ext uri="{FF2B5EF4-FFF2-40B4-BE49-F238E27FC236}">
                <a16:creationId xmlns:a16="http://schemas.microsoft.com/office/drawing/2014/main" id="{61B96EE6-602C-93E9-7B0C-5D952967EE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0203" y="2185782"/>
            <a:ext cx="2053108" cy="487959"/>
          </a:xfrm>
          <a:prstGeom prst="rect">
            <a:avLst/>
          </a:prstGeom>
        </p:spPr>
      </p:pic>
      <p:pic>
        <p:nvPicPr>
          <p:cNvPr id="11" name="Tijdelijke aanduiding voor afbeelding 6" descr="Onscherp groen met bladeren op twijg" title="Onscherp groen met bladeren op twijg">
            <a:extLst>
              <a:ext uri="{FF2B5EF4-FFF2-40B4-BE49-F238E27FC236}">
                <a16:creationId xmlns:a16="http://schemas.microsoft.com/office/drawing/2014/main" id="{200D806A-30FB-D91A-D171-CF320475299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</p:spPr>
      </p:pic>
      <p:sp>
        <p:nvSpPr>
          <p:cNvPr id="5" name="Tekstvak 4">
            <a:extLst>
              <a:ext uri="{FF2B5EF4-FFF2-40B4-BE49-F238E27FC236}">
                <a16:creationId xmlns:a16="http://schemas.microsoft.com/office/drawing/2014/main" id="{D60547E8-A184-B632-47F9-54B9E5503488}"/>
              </a:ext>
            </a:extLst>
          </p:cNvPr>
          <p:cNvSpPr txBox="1"/>
          <p:nvPr/>
        </p:nvSpPr>
        <p:spPr>
          <a:xfrm>
            <a:off x="81913" y="6527525"/>
            <a:ext cx="2404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dirty="0" err="1">
                <a:solidFill>
                  <a:srgbClr val="00B050"/>
                </a:solidFill>
              </a:rPr>
              <a:t>By</a:t>
            </a:r>
            <a:r>
              <a:rPr lang="nl-NL" sz="1200" dirty="0">
                <a:solidFill>
                  <a:srgbClr val="00B050"/>
                </a:solidFill>
              </a:rPr>
              <a:t> Stephan Nicolaij</a:t>
            </a:r>
          </a:p>
        </p:txBody>
      </p:sp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Search </a:t>
            </a:r>
            <a:r>
              <a:rPr lang="nl-NL" dirty="0" err="1"/>
              <a:t>by</a:t>
            </a:r>
            <a:r>
              <a:rPr lang="nl-NL" dirty="0"/>
              <a:t> list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10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1" name="Tijdelijke aanduiding voor inhoud 3">
            <a:extLst>
              <a:ext uri="{FF2B5EF4-FFF2-40B4-BE49-F238E27FC236}">
                <a16:creationId xmlns:a16="http://schemas.microsoft.com/office/drawing/2014/main" id="{3D7D420F-4141-F6DC-EBDC-1BDE263468F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16835" y="1270133"/>
            <a:ext cx="11110306" cy="3548250"/>
          </a:xfrm>
        </p:spPr>
        <p:txBody>
          <a:bodyPr rtlCol="0"/>
          <a:lstStyle/>
          <a:p>
            <a:pPr rtl="0"/>
            <a:r>
              <a:rPr lang="nl-NL" dirty="0" err="1"/>
              <a:t>By</a:t>
            </a:r>
            <a:r>
              <a:rPr lang="nl-NL" dirty="0"/>
              <a:t> </a:t>
            </a:r>
            <a:r>
              <a:rPr lang="nl-NL" dirty="0" err="1"/>
              <a:t>searching</a:t>
            </a:r>
            <a:r>
              <a:rPr lang="nl-NL" dirty="0"/>
              <a:t> </a:t>
            </a:r>
            <a:r>
              <a:rPr lang="nl-NL" dirty="0" err="1"/>
              <a:t>by</a:t>
            </a:r>
            <a:r>
              <a:rPr lang="nl-NL" dirty="0"/>
              <a:t> list users </a:t>
            </a:r>
            <a:r>
              <a:rPr lang="nl-NL" dirty="0" err="1"/>
              <a:t>can</a:t>
            </a:r>
            <a:r>
              <a:rPr lang="nl-NL" dirty="0"/>
              <a:t> look </a:t>
            </a:r>
            <a:r>
              <a:rPr lang="nl-NL" dirty="0" err="1"/>
              <a:t>through</a:t>
            </a:r>
            <a:r>
              <a:rPr lang="nl-NL" dirty="0"/>
              <a:t> </a:t>
            </a:r>
            <a:r>
              <a:rPr lang="nl-NL" dirty="0" err="1"/>
              <a:t>every</a:t>
            </a:r>
            <a:r>
              <a:rPr lang="nl-NL" dirty="0"/>
              <a:t> </a:t>
            </a:r>
            <a:r>
              <a:rPr lang="nl-NL" dirty="0" err="1"/>
              <a:t>available</a:t>
            </a:r>
            <a:r>
              <a:rPr lang="nl-NL" dirty="0"/>
              <a:t> entry </a:t>
            </a:r>
            <a:r>
              <a:rPr lang="nl-NL" dirty="0" err="1"/>
              <a:t>within</a:t>
            </a:r>
            <a:r>
              <a:rPr lang="nl-NL" dirty="0"/>
              <a:t> a </a:t>
            </a:r>
            <a:r>
              <a:rPr lang="nl-NL" dirty="0" err="1"/>
              <a:t>category</a:t>
            </a:r>
            <a:endParaRPr lang="nl-NL" dirty="0"/>
          </a:p>
          <a:p>
            <a:pPr rtl="0"/>
            <a:r>
              <a:rPr lang="nl-NL" dirty="0"/>
              <a:t>Every word is </a:t>
            </a:r>
            <a:r>
              <a:rPr lang="nl-NL" dirty="0" err="1"/>
              <a:t>an</a:t>
            </a:r>
            <a:r>
              <a:rPr lang="nl-NL" dirty="0"/>
              <a:t> anchor </a:t>
            </a:r>
            <a:r>
              <a:rPr lang="nl-NL" dirty="0" err="1"/>
              <a:t>leading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search</a:t>
            </a:r>
            <a:r>
              <a:rPr lang="nl-NL" dirty="0"/>
              <a:t> </a:t>
            </a:r>
            <a:r>
              <a:rPr lang="nl-NL" dirty="0" err="1"/>
              <a:t>results</a:t>
            </a:r>
            <a:endParaRPr lang="nl-NL" dirty="0"/>
          </a:p>
          <a:p>
            <a:pPr rtl="0"/>
            <a:r>
              <a:rPr lang="nl-NL" dirty="0" err="1"/>
              <a:t>Searching</a:t>
            </a:r>
            <a:r>
              <a:rPr lang="nl-NL" dirty="0"/>
              <a:t> </a:t>
            </a:r>
            <a:r>
              <a:rPr lang="nl-NL" dirty="0" err="1"/>
              <a:t>by</a:t>
            </a:r>
            <a:r>
              <a:rPr lang="nl-NL" dirty="0"/>
              <a:t> </a:t>
            </a:r>
            <a:r>
              <a:rPr lang="nl-NL" dirty="0" err="1"/>
              <a:t>lists</a:t>
            </a:r>
            <a:r>
              <a:rPr lang="nl-NL" dirty="0"/>
              <a:t> is </a:t>
            </a:r>
            <a:r>
              <a:rPr lang="nl-NL" dirty="0" err="1"/>
              <a:t>currently</a:t>
            </a:r>
            <a:r>
              <a:rPr lang="nl-NL" dirty="0"/>
              <a:t> </a:t>
            </a:r>
            <a:r>
              <a:rPr lang="nl-NL" dirty="0" err="1"/>
              <a:t>available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type of object, </a:t>
            </a:r>
            <a:r>
              <a:rPr lang="nl-NL" dirty="0" err="1"/>
              <a:t>period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wood</a:t>
            </a:r>
            <a:r>
              <a:rPr lang="nl-NL" dirty="0"/>
              <a:t> species</a:t>
            </a:r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6DD8083F-3C9A-2862-AE00-602FAB281BD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0649" b="21918"/>
          <a:stretch/>
        </p:blipFill>
        <p:spPr>
          <a:xfrm>
            <a:off x="564858" y="2523298"/>
            <a:ext cx="11585947" cy="3548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70169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In a </a:t>
            </a:r>
            <a:r>
              <a:rPr lang="nl-NL" dirty="0" err="1"/>
              <a:t>table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/>
              <a:t>WOODAN </a:t>
            </a:r>
            <a:r>
              <a:rPr lang="nl-NL" dirty="0" err="1"/>
              <a:t>will</a:t>
            </a:r>
            <a:r>
              <a:rPr lang="nl-NL" dirty="0"/>
              <a:t> show </a:t>
            </a:r>
            <a:r>
              <a:rPr lang="nl-NL" dirty="0" err="1"/>
              <a:t>the</a:t>
            </a:r>
            <a:r>
              <a:rPr lang="nl-NL" dirty="0"/>
              <a:t> search </a:t>
            </a:r>
            <a:r>
              <a:rPr lang="nl-NL" dirty="0" err="1"/>
              <a:t>results</a:t>
            </a:r>
            <a:r>
              <a:rPr lang="nl-NL" dirty="0"/>
              <a:t> in a </a:t>
            </a:r>
            <a:r>
              <a:rPr lang="nl-NL" dirty="0" err="1"/>
              <a:t>table</a:t>
            </a:r>
            <a:endParaRPr lang="nl-NL" dirty="0"/>
          </a:p>
          <a:p>
            <a:pPr rtl="0"/>
            <a:r>
              <a:rPr lang="nl-NL" dirty="0" err="1"/>
              <a:t>Clicking</a:t>
            </a:r>
            <a:r>
              <a:rPr lang="nl-NL" dirty="0"/>
              <a:t> on </a:t>
            </a:r>
            <a:r>
              <a:rPr lang="nl-NL" dirty="0" err="1"/>
              <a:t>the</a:t>
            </a:r>
            <a:r>
              <a:rPr lang="nl-NL" dirty="0"/>
              <a:t> WOODAN </a:t>
            </a:r>
            <a:r>
              <a:rPr lang="nl-NL" dirty="0" err="1"/>
              <a:t>number</a:t>
            </a:r>
            <a:r>
              <a:rPr lang="nl-NL" dirty="0"/>
              <a:t> </a:t>
            </a:r>
            <a:r>
              <a:rPr lang="nl-NL" dirty="0" err="1"/>
              <a:t>results</a:t>
            </a:r>
            <a:r>
              <a:rPr lang="nl-NL" dirty="0"/>
              <a:t> in </a:t>
            </a:r>
            <a:r>
              <a:rPr lang="nl-NL" dirty="0" err="1"/>
              <a:t>detailed</a:t>
            </a:r>
            <a:r>
              <a:rPr lang="nl-NL" dirty="0"/>
              <a:t> information </a:t>
            </a:r>
            <a:r>
              <a:rPr lang="nl-NL" dirty="0" err="1"/>
              <a:t>about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find</a:t>
            </a:r>
            <a:r>
              <a:rPr lang="nl-NL" dirty="0"/>
              <a:t> 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11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DEC61157-6ABA-45FB-5916-E9C4182718C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22754" b="25427"/>
          <a:stretch/>
        </p:blipFill>
        <p:spPr>
          <a:xfrm>
            <a:off x="6096000" y="2536179"/>
            <a:ext cx="5610224" cy="2412254"/>
          </a:xfrm>
          <a:prstGeom prst="rect">
            <a:avLst/>
          </a:prstGeom>
        </p:spPr>
      </p:pic>
      <p:pic>
        <p:nvPicPr>
          <p:cNvPr id="12" name="Afbeelding 11">
            <a:extLst>
              <a:ext uri="{FF2B5EF4-FFF2-40B4-BE49-F238E27FC236}">
                <a16:creationId xmlns:a16="http://schemas.microsoft.com/office/drawing/2014/main" id="{A250E474-FDC1-3429-036C-E2B560C329A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1" y="5096996"/>
            <a:ext cx="5676088" cy="646059"/>
          </a:xfrm>
          <a:prstGeom prst="rect">
            <a:avLst/>
          </a:prstGeom>
        </p:spPr>
      </p:pic>
      <p:pic>
        <p:nvPicPr>
          <p:cNvPr id="3" name="Afbeelding 2">
            <a:extLst>
              <a:ext uri="{FF2B5EF4-FFF2-40B4-BE49-F238E27FC236}">
                <a16:creationId xmlns:a16="http://schemas.microsoft.com/office/drawing/2014/main" id="{8504DAC8-8C6C-3024-05B5-EBE965EE0A7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5776" y="432000"/>
            <a:ext cx="5321303" cy="5297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1018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own</a:t>
            </a:r>
            <a:r>
              <a:rPr lang="nl-NL" dirty="0"/>
              <a:t> </a:t>
            </a:r>
            <a:r>
              <a:rPr lang="nl-NL" dirty="0" err="1"/>
              <a:t>table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12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3548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Users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adjust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table</a:t>
            </a:r>
            <a:r>
              <a:rPr lang="nl-NL" dirty="0"/>
              <a:t> view</a:t>
            </a:r>
          </a:p>
          <a:p>
            <a:r>
              <a:rPr lang="nl-NL" dirty="0"/>
              <a:t>Users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sort</a:t>
            </a:r>
            <a:r>
              <a:rPr lang="nl-NL" dirty="0"/>
              <a:t> on </a:t>
            </a:r>
            <a:r>
              <a:rPr lang="nl-NL" dirty="0" err="1"/>
              <a:t>every</a:t>
            </a:r>
            <a:r>
              <a:rPr lang="nl-NL" dirty="0"/>
              <a:t> column</a:t>
            </a:r>
          </a:p>
          <a:p>
            <a:r>
              <a:rPr lang="nl-NL" dirty="0"/>
              <a:t>Users </a:t>
            </a:r>
            <a:r>
              <a:rPr lang="nl-NL" dirty="0" err="1"/>
              <a:t>can</a:t>
            </a:r>
            <a:r>
              <a:rPr lang="nl-NL" dirty="0"/>
              <a:t> export data </a:t>
            </a:r>
            <a:r>
              <a:rPr lang="nl-NL" dirty="0" err="1"/>
              <a:t>to</a:t>
            </a:r>
            <a:r>
              <a:rPr lang="nl-NL" dirty="0"/>
              <a:t> PDF, Excel of CSV</a:t>
            </a:r>
          </a:p>
          <a:p>
            <a:r>
              <a:rPr lang="nl-NL" dirty="0"/>
              <a:t>Data in WOODAN is public </a:t>
            </a:r>
            <a:r>
              <a:rPr lang="nl-NL" dirty="0" err="1"/>
              <a:t>and</a:t>
            </a:r>
            <a:r>
              <a:rPr lang="nl-NL" dirty="0"/>
              <a:t> free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use</a:t>
            </a:r>
            <a:r>
              <a:rPr lang="nl-NL" dirty="0"/>
              <a:t>, as </a:t>
            </a:r>
            <a:r>
              <a:rPr lang="nl-NL" dirty="0" err="1"/>
              <a:t>it</a:t>
            </a:r>
            <a:r>
              <a:rPr lang="nl-NL" dirty="0"/>
              <a:t> is </a:t>
            </a:r>
            <a:r>
              <a:rPr lang="nl-NL" dirty="0" err="1"/>
              <a:t>our</a:t>
            </a:r>
            <a:r>
              <a:rPr lang="nl-NL" dirty="0"/>
              <a:t> </a:t>
            </a:r>
            <a:r>
              <a:rPr lang="nl-NL" dirty="0" err="1"/>
              <a:t>philosophy</a:t>
            </a:r>
            <a:r>
              <a:rPr lang="nl-NL" dirty="0"/>
              <a:t> </a:t>
            </a:r>
            <a:r>
              <a:rPr lang="nl-NL" dirty="0" err="1"/>
              <a:t>that</a:t>
            </a:r>
            <a:r>
              <a:rPr lang="nl-NL" dirty="0"/>
              <a:t> </a:t>
            </a:r>
            <a:r>
              <a:rPr lang="nl-NL" dirty="0" err="1"/>
              <a:t>archaeology</a:t>
            </a:r>
            <a:r>
              <a:rPr lang="nl-NL" dirty="0"/>
              <a:t> is public </a:t>
            </a:r>
            <a:r>
              <a:rPr lang="nl-NL" dirty="0" err="1"/>
              <a:t>cultural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heritage</a:t>
            </a:r>
            <a:endParaRPr lang="nl-NL" dirty="0"/>
          </a:p>
        </p:txBody>
      </p:sp>
      <p:pic>
        <p:nvPicPr>
          <p:cNvPr id="10" name="Afbeelding 9">
            <a:extLst>
              <a:ext uri="{FF2B5EF4-FFF2-40B4-BE49-F238E27FC236}">
                <a16:creationId xmlns:a16="http://schemas.microsoft.com/office/drawing/2014/main" id="{FAC8531D-D99F-E99E-124E-F80AE8577C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54779" y="1313076"/>
            <a:ext cx="2152650" cy="552450"/>
          </a:xfrm>
          <a:prstGeom prst="rect">
            <a:avLst/>
          </a:prstGeom>
        </p:spPr>
      </p:pic>
      <p:pic>
        <p:nvPicPr>
          <p:cNvPr id="3" name="Afbeelding 2" descr="Afbeelding met tekst, schermopname, software, nummer&#10;&#10;Automatisch gegenereerde beschrijving">
            <a:extLst>
              <a:ext uri="{FF2B5EF4-FFF2-40B4-BE49-F238E27FC236}">
                <a16:creationId xmlns:a16="http://schemas.microsoft.com/office/drawing/2014/main" id="{D71CA94F-81B2-1AB8-1C88-465FD203518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108" t="36220" r="87556" b="40432"/>
          <a:stretch/>
        </p:blipFill>
        <p:spPr bwMode="auto">
          <a:xfrm>
            <a:off x="5767517" y="186554"/>
            <a:ext cx="1929731" cy="271549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0112AAFE-EF53-9C28-4B09-ACAC910F76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3253" y="3087201"/>
            <a:ext cx="5054267" cy="3075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92536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On </a:t>
            </a:r>
            <a:r>
              <a:rPr lang="nl-NL" dirty="0" err="1"/>
              <a:t>the</a:t>
            </a:r>
            <a:r>
              <a:rPr lang="nl-NL" dirty="0"/>
              <a:t> map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2192982"/>
          </a:xfrm>
        </p:spPr>
        <p:txBody>
          <a:bodyPr rtlCol="0"/>
          <a:lstStyle/>
          <a:p>
            <a:pPr rtl="0"/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coordinates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viewed</a:t>
            </a:r>
            <a:r>
              <a:rPr lang="nl-NL" dirty="0"/>
              <a:t> on a map</a:t>
            </a:r>
          </a:p>
          <a:p>
            <a:pPr rtl="0"/>
            <a:r>
              <a:rPr lang="nl-NL" dirty="0"/>
              <a:t>Every pin </a:t>
            </a:r>
            <a:r>
              <a:rPr lang="nl-NL" dirty="0" err="1"/>
              <a:t>holds</a:t>
            </a:r>
            <a:r>
              <a:rPr lang="nl-NL" dirty="0"/>
              <a:t> information </a:t>
            </a:r>
            <a:r>
              <a:rPr lang="nl-NL" dirty="0" err="1"/>
              <a:t>and</a:t>
            </a:r>
            <a:r>
              <a:rPr lang="nl-NL" dirty="0"/>
              <a:t> leads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page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detailed</a:t>
            </a:r>
            <a:r>
              <a:rPr lang="nl-NL" dirty="0"/>
              <a:t> information</a:t>
            </a:r>
          </a:p>
          <a:p>
            <a:pPr rtl="0"/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three</a:t>
            </a:r>
            <a:r>
              <a:rPr lang="nl-NL" dirty="0"/>
              <a:t> kinds of </a:t>
            </a:r>
            <a:r>
              <a:rPr lang="nl-NL" dirty="0" err="1"/>
              <a:t>coordinates</a:t>
            </a:r>
            <a:endParaRPr lang="nl-NL" dirty="0"/>
          </a:p>
          <a:p>
            <a:pPr lvl="1"/>
            <a:r>
              <a:rPr lang="nl-NL" dirty="0" err="1"/>
              <a:t>Coordinates</a:t>
            </a:r>
            <a:r>
              <a:rPr lang="nl-NL" dirty="0"/>
              <a:t> of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find</a:t>
            </a:r>
            <a:endParaRPr lang="nl-NL" dirty="0"/>
          </a:p>
          <a:p>
            <a:pPr lvl="1"/>
            <a:r>
              <a:rPr lang="nl-NL" dirty="0" err="1"/>
              <a:t>Coordinates</a:t>
            </a:r>
            <a:r>
              <a:rPr lang="nl-NL" dirty="0"/>
              <a:t> of </a:t>
            </a:r>
            <a:r>
              <a:rPr lang="nl-NL" dirty="0" err="1"/>
              <a:t>the</a:t>
            </a:r>
            <a:r>
              <a:rPr lang="nl-NL" dirty="0"/>
              <a:t> site</a:t>
            </a:r>
          </a:p>
          <a:p>
            <a:pPr lvl="1"/>
            <a:r>
              <a:rPr lang="nl-NL" dirty="0" err="1"/>
              <a:t>Coordinates</a:t>
            </a:r>
            <a:r>
              <a:rPr lang="nl-NL" dirty="0"/>
              <a:t> of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town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13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45DE2EEF-E7DC-720A-E30D-E630554548A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344" r="7041"/>
          <a:stretch/>
        </p:blipFill>
        <p:spPr>
          <a:xfrm>
            <a:off x="302004" y="432000"/>
            <a:ext cx="5655773" cy="3626989"/>
          </a:xfrm>
          <a:prstGeom prst="rect">
            <a:avLst/>
          </a:prstGeom>
        </p:spPr>
      </p:pic>
      <p:pic>
        <p:nvPicPr>
          <p:cNvPr id="11" name="Afbeelding 10">
            <a:extLst>
              <a:ext uri="{FF2B5EF4-FFF2-40B4-BE49-F238E27FC236}">
                <a16:creationId xmlns:a16="http://schemas.microsoft.com/office/drawing/2014/main" id="{8A74FE2F-568B-FA05-A7D4-45DF3145D24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6493"/>
          <a:stretch/>
        </p:blipFill>
        <p:spPr>
          <a:xfrm>
            <a:off x="7185104" y="3611366"/>
            <a:ext cx="4320346" cy="2192982"/>
          </a:xfrm>
          <a:prstGeom prst="rect">
            <a:avLst/>
          </a:prstGeom>
        </p:spPr>
      </p:pic>
      <p:pic>
        <p:nvPicPr>
          <p:cNvPr id="14" name="Afbeelding 13">
            <a:extLst>
              <a:ext uri="{FF2B5EF4-FFF2-40B4-BE49-F238E27FC236}">
                <a16:creationId xmlns:a16="http://schemas.microsoft.com/office/drawing/2014/main" id="{1ADFC4E0-327E-BB1B-145F-15FD3041B3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6693" y="4214869"/>
            <a:ext cx="6677637" cy="1589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63095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More </a:t>
            </a:r>
            <a:r>
              <a:rPr lang="nl-NL" dirty="0" err="1"/>
              <a:t>than</a:t>
            </a:r>
            <a:r>
              <a:rPr lang="nl-NL" dirty="0"/>
              <a:t> a 1000 </a:t>
            </a:r>
            <a:r>
              <a:rPr lang="nl-NL" dirty="0" err="1"/>
              <a:t>words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14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21159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err="1"/>
              <a:t>Results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viewed</a:t>
            </a:r>
            <a:r>
              <a:rPr lang="nl-NL" dirty="0"/>
              <a:t> as images</a:t>
            </a:r>
          </a:p>
          <a:p>
            <a:r>
              <a:rPr lang="nl-NL" dirty="0"/>
              <a:t>We </a:t>
            </a:r>
            <a:r>
              <a:rPr lang="nl-NL" dirty="0" err="1"/>
              <a:t>encourage</a:t>
            </a:r>
            <a:r>
              <a:rPr lang="nl-NL" dirty="0"/>
              <a:t> users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provide</a:t>
            </a:r>
            <a:r>
              <a:rPr lang="nl-NL" dirty="0"/>
              <a:t> images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their</a:t>
            </a:r>
            <a:r>
              <a:rPr lang="nl-NL" dirty="0"/>
              <a:t> records. It is </a:t>
            </a:r>
            <a:r>
              <a:rPr lang="nl-NL" dirty="0" err="1"/>
              <a:t>not</a:t>
            </a:r>
            <a:r>
              <a:rPr lang="nl-NL" dirty="0"/>
              <a:t> </a:t>
            </a:r>
            <a:r>
              <a:rPr lang="nl-NL" dirty="0" err="1"/>
              <a:t>mandatory</a:t>
            </a:r>
            <a:r>
              <a:rPr lang="nl-NL" dirty="0"/>
              <a:t> in WOODAN, but is </a:t>
            </a:r>
            <a:r>
              <a:rPr lang="nl-NL" dirty="0" err="1"/>
              <a:t>often</a:t>
            </a:r>
            <a:r>
              <a:rPr lang="nl-NL" dirty="0"/>
              <a:t> </a:t>
            </a:r>
            <a:r>
              <a:rPr lang="nl-NL" dirty="0" err="1"/>
              <a:t>seen</a:t>
            </a:r>
            <a:r>
              <a:rPr lang="nl-NL" dirty="0"/>
              <a:t> as a miss </a:t>
            </a:r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quickly</a:t>
            </a:r>
            <a:r>
              <a:rPr lang="nl-NL" dirty="0"/>
              <a:t> </a:t>
            </a:r>
            <a:r>
              <a:rPr lang="nl-NL" dirty="0" err="1"/>
              <a:t>referencing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; a </a:t>
            </a:r>
            <a:r>
              <a:rPr lang="nl-NL" dirty="0" err="1"/>
              <a:t>visual</a:t>
            </a:r>
            <a:r>
              <a:rPr lang="nl-NL" dirty="0"/>
              <a:t> </a:t>
            </a:r>
            <a:r>
              <a:rPr lang="nl-NL" dirty="0" err="1"/>
              <a:t>indication</a:t>
            </a:r>
            <a:r>
              <a:rPr lang="nl-NL" dirty="0"/>
              <a:t> </a:t>
            </a:r>
            <a:r>
              <a:rPr lang="nl-NL" dirty="0" err="1"/>
              <a:t>if</a:t>
            </a:r>
            <a:r>
              <a:rPr lang="nl-NL" dirty="0"/>
              <a:t> </a:t>
            </a:r>
            <a:r>
              <a:rPr lang="nl-NL" dirty="0" err="1"/>
              <a:t>deemed</a:t>
            </a:r>
            <a:r>
              <a:rPr lang="nl-NL" dirty="0"/>
              <a:t> important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7" name="Afbeelding 6">
            <a:extLst>
              <a:ext uri="{FF2B5EF4-FFF2-40B4-BE49-F238E27FC236}">
                <a16:creationId xmlns:a16="http://schemas.microsoft.com/office/drawing/2014/main" id="{2803395F-9FDD-F78D-F1E7-4AF228A0275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225"/>
          <a:stretch/>
        </p:blipFill>
        <p:spPr>
          <a:xfrm>
            <a:off x="4588855" y="432000"/>
            <a:ext cx="7487944" cy="5073093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D75D5A26-0209-1DC3-2839-0981375069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01" y="3585288"/>
            <a:ext cx="4064466" cy="2709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644942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Business Intelligence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1904322"/>
          </a:xfrm>
        </p:spPr>
        <p:txBody>
          <a:bodyPr rtlCol="0"/>
          <a:lstStyle/>
          <a:p>
            <a:pPr rtl="0"/>
            <a:r>
              <a:rPr lang="nl-NL" dirty="0"/>
              <a:t>The option </a:t>
            </a:r>
            <a:r>
              <a:rPr lang="nl-NL" dirty="0" err="1"/>
              <a:t>Stats</a:t>
            </a:r>
            <a:r>
              <a:rPr lang="nl-NL" dirty="0"/>
              <a:t> </a:t>
            </a:r>
            <a:r>
              <a:rPr lang="nl-NL" dirty="0" err="1"/>
              <a:t>will</a:t>
            </a:r>
            <a:r>
              <a:rPr lang="nl-NL" dirty="0"/>
              <a:t> </a:t>
            </a:r>
            <a:r>
              <a:rPr lang="nl-NL" dirty="0" err="1"/>
              <a:t>transform</a:t>
            </a:r>
            <a:r>
              <a:rPr lang="nl-NL" dirty="0"/>
              <a:t> a query in a series of </a:t>
            </a:r>
            <a:r>
              <a:rPr lang="nl-NL" dirty="0" err="1"/>
              <a:t>statistics</a:t>
            </a:r>
            <a:r>
              <a:rPr lang="nl-NL" dirty="0"/>
              <a:t> </a:t>
            </a:r>
            <a:r>
              <a:rPr lang="nl-NL" dirty="0" err="1"/>
              <a:t>regarding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query.</a:t>
            </a:r>
          </a:p>
          <a:p>
            <a:pPr rtl="0"/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searching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baskets, </a:t>
            </a:r>
            <a:r>
              <a:rPr lang="nl-NL" dirty="0" err="1"/>
              <a:t>the</a:t>
            </a:r>
            <a:r>
              <a:rPr lang="nl-NL" dirty="0"/>
              <a:t> system </a:t>
            </a:r>
            <a:r>
              <a:rPr lang="nl-NL" dirty="0" err="1"/>
              <a:t>will</a:t>
            </a:r>
            <a:r>
              <a:rPr lang="nl-NL" dirty="0"/>
              <a:t> show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instance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what</a:t>
            </a:r>
            <a:r>
              <a:rPr lang="nl-NL" dirty="0"/>
              <a:t> </a:t>
            </a:r>
            <a:r>
              <a:rPr lang="nl-NL" dirty="0" err="1"/>
              <a:t>periods</a:t>
            </a:r>
            <a:r>
              <a:rPr lang="nl-NL" dirty="0"/>
              <a:t> baskets are </a:t>
            </a:r>
            <a:r>
              <a:rPr lang="nl-NL" dirty="0" err="1"/>
              <a:t>known</a:t>
            </a:r>
            <a:r>
              <a:rPr lang="nl-NL" dirty="0"/>
              <a:t> (</a:t>
            </a:r>
            <a:r>
              <a:rPr lang="nl-NL" dirty="0" err="1"/>
              <a:t>left</a:t>
            </a:r>
            <a:r>
              <a:rPr lang="nl-NL" dirty="0"/>
              <a:t>)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whether</a:t>
            </a:r>
            <a:r>
              <a:rPr lang="nl-NL" dirty="0"/>
              <a:t> </a:t>
            </a:r>
            <a:r>
              <a:rPr lang="nl-NL" dirty="0" err="1"/>
              <a:t>there</a:t>
            </a:r>
            <a:r>
              <a:rPr lang="nl-NL" dirty="0"/>
              <a:t> is </a:t>
            </a:r>
            <a:r>
              <a:rPr lang="nl-NL" dirty="0" err="1"/>
              <a:t>any</a:t>
            </a:r>
            <a:r>
              <a:rPr lang="nl-NL" dirty="0"/>
              <a:t> bark found on </a:t>
            </a:r>
            <a:r>
              <a:rPr lang="nl-NL" dirty="0" err="1"/>
              <a:t>them</a:t>
            </a:r>
            <a:r>
              <a:rPr lang="nl-NL" dirty="0"/>
              <a:t> (</a:t>
            </a:r>
            <a:r>
              <a:rPr lang="nl-NL" dirty="0" err="1"/>
              <a:t>under</a:t>
            </a:r>
            <a:r>
              <a:rPr lang="nl-NL" dirty="0"/>
              <a:t>)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15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58CEC46D-06DB-7A1E-6C8F-661CD790747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43444"/>
          <a:stretch/>
        </p:blipFill>
        <p:spPr>
          <a:xfrm>
            <a:off x="155131" y="415672"/>
            <a:ext cx="5740957" cy="4940371"/>
          </a:xfrm>
          <a:prstGeom prst="rect">
            <a:avLst/>
          </a:prstGeom>
        </p:spPr>
      </p:pic>
      <p:pic>
        <p:nvPicPr>
          <p:cNvPr id="10" name="Afbeelding 9">
            <a:extLst>
              <a:ext uri="{FF2B5EF4-FFF2-40B4-BE49-F238E27FC236}">
                <a16:creationId xmlns:a16="http://schemas.microsoft.com/office/drawing/2014/main" id="{A652249B-F09B-3A28-7BBB-3DBD62D818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84922" y="3242565"/>
            <a:ext cx="2267907" cy="2537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3082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Details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16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7"/>
            <a:ext cx="4106444" cy="16482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Details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accessed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table</a:t>
            </a:r>
            <a:r>
              <a:rPr lang="nl-NL" dirty="0"/>
              <a:t> view, </a:t>
            </a:r>
            <a:r>
              <a:rPr lang="nl-NL" dirty="0" err="1"/>
              <a:t>the</a:t>
            </a:r>
            <a:r>
              <a:rPr lang="nl-NL" dirty="0"/>
              <a:t> image view or </a:t>
            </a:r>
            <a:r>
              <a:rPr lang="nl-NL" dirty="0" err="1"/>
              <a:t>the</a:t>
            </a:r>
            <a:r>
              <a:rPr lang="nl-NL" dirty="0"/>
              <a:t> map view</a:t>
            </a:r>
          </a:p>
          <a:p>
            <a:r>
              <a:rPr lang="nl-NL" dirty="0"/>
              <a:t>For </a:t>
            </a:r>
            <a:r>
              <a:rPr lang="nl-NL" dirty="0" err="1"/>
              <a:t>every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there</a:t>
            </a:r>
            <a:r>
              <a:rPr lang="nl-NL" dirty="0"/>
              <a:t> are more </a:t>
            </a:r>
            <a:r>
              <a:rPr lang="nl-NL" dirty="0" err="1"/>
              <a:t>than</a:t>
            </a:r>
            <a:r>
              <a:rPr lang="nl-NL" dirty="0"/>
              <a:t> 120 </a:t>
            </a:r>
            <a:r>
              <a:rPr lang="nl-NL" dirty="0" err="1"/>
              <a:t>possible</a:t>
            </a:r>
            <a:r>
              <a:rPr lang="nl-NL" dirty="0"/>
              <a:t> variables</a:t>
            </a:r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33B0E6CB-DF73-62A1-A4C5-801F18E4497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60816" y="432000"/>
            <a:ext cx="6755890" cy="2449090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2DD47D13-5B63-ED5A-A688-B0F58D74BF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58803" y="2881090"/>
            <a:ext cx="6755890" cy="2898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945167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Multiple images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have multiple images. </a:t>
            </a:r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clicking</a:t>
            </a:r>
            <a:r>
              <a:rPr lang="nl-NL" dirty="0"/>
              <a:t> on </a:t>
            </a:r>
            <a:r>
              <a:rPr lang="nl-NL" dirty="0" err="1"/>
              <a:t>the</a:t>
            </a:r>
            <a:r>
              <a:rPr lang="nl-NL" dirty="0"/>
              <a:t> image in </a:t>
            </a:r>
            <a:r>
              <a:rPr lang="nl-NL" dirty="0" err="1"/>
              <a:t>the</a:t>
            </a:r>
            <a:r>
              <a:rPr lang="nl-NL" dirty="0"/>
              <a:t> top </a:t>
            </a:r>
            <a:r>
              <a:rPr lang="nl-NL" dirty="0" err="1"/>
              <a:t>left</a:t>
            </a:r>
            <a:r>
              <a:rPr lang="nl-NL" dirty="0"/>
              <a:t> corner, </a:t>
            </a:r>
            <a:r>
              <a:rPr lang="nl-NL" dirty="0" err="1"/>
              <a:t>it</a:t>
            </a:r>
            <a:r>
              <a:rPr lang="nl-NL" dirty="0"/>
              <a:t> is </a:t>
            </a:r>
            <a:r>
              <a:rPr lang="nl-NL" dirty="0" err="1"/>
              <a:t>possible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scroll</a:t>
            </a:r>
            <a:r>
              <a:rPr lang="nl-NL" dirty="0"/>
              <a:t> </a:t>
            </a:r>
            <a:r>
              <a:rPr lang="nl-NL" dirty="0" err="1"/>
              <a:t>between</a:t>
            </a:r>
            <a:r>
              <a:rPr lang="nl-NL" dirty="0"/>
              <a:t> </a:t>
            </a:r>
            <a:r>
              <a:rPr lang="nl-NL" dirty="0" err="1"/>
              <a:t>them</a:t>
            </a:r>
            <a:r>
              <a:rPr lang="nl-NL" dirty="0"/>
              <a:t>.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17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5" name="Afbeelding 14">
            <a:extLst>
              <a:ext uri="{FF2B5EF4-FFF2-40B4-BE49-F238E27FC236}">
                <a16:creationId xmlns:a16="http://schemas.microsoft.com/office/drawing/2014/main" id="{EDB1C795-1987-520E-7C17-3B789916F61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2202" y="2390459"/>
            <a:ext cx="7507596" cy="36172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5656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References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18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458438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err="1"/>
              <a:t>Among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variables </a:t>
            </a:r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many</a:t>
            </a:r>
            <a:r>
              <a:rPr lang="nl-NL" dirty="0"/>
              <a:t> </a:t>
            </a:r>
            <a:r>
              <a:rPr lang="nl-NL" dirty="0" err="1"/>
              <a:t>references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external</a:t>
            </a:r>
            <a:r>
              <a:rPr lang="nl-NL" dirty="0"/>
              <a:t> sources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F84BAA1B-2217-50D5-788B-69A932F9016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4731"/>
          <a:stretch/>
        </p:blipFill>
        <p:spPr>
          <a:xfrm>
            <a:off x="4676775" y="432001"/>
            <a:ext cx="7159177" cy="3473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3163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3d scans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596226"/>
          </a:xfrm>
        </p:spPr>
        <p:txBody>
          <a:bodyPr rtlCol="0"/>
          <a:lstStyle/>
          <a:p>
            <a:pPr rtl="0"/>
            <a:r>
              <a:rPr lang="nl-NL" dirty="0" err="1"/>
              <a:t>Some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have </a:t>
            </a:r>
            <a:r>
              <a:rPr lang="nl-NL" dirty="0" err="1"/>
              <a:t>references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3D scans </a:t>
            </a:r>
            <a:r>
              <a:rPr lang="nl-NL" dirty="0" err="1"/>
              <a:t>that</a:t>
            </a:r>
            <a:r>
              <a:rPr lang="nl-NL" dirty="0"/>
              <a:t> are </a:t>
            </a:r>
            <a:r>
              <a:rPr lang="nl-NL" dirty="0" err="1"/>
              <a:t>stored</a:t>
            </a:r>
            <a:r>
              <a:rPr lang="nl-NL" dirty="0"/>
              <a:t> in </a:t>
            </a:r>
            <a:r>
              <a:rPr lang="nl-NL" dirty="0" err="1"/>
              <a:t>SketchFab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19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1" name="Afbeelding 10">
            <a:extLst>
              <a:ext uri="{FF2B5EF4-FFF2-40B4-BE49-F238E27FC236}">
                <a16:creationId xmlns:a16="http://schemas.microsoft.com/office/drawing/2014/main" id="{6A0D6DA5-782B-0286-6467-F16F3CD9C0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1942" y="1934469"/>
            <a:ext cx="6847207" cy="4268782"/>
          </a:xfrm>
          <a:prstGeom prst="rect">
            <a:avLst/>
          </a:prstGeom>
        </p:spPr>
      </p:pic>
      <p:pic>
        <p:nvPicPr>
          <p:cNvPr id="10242" name="Picture 2">
            <a:extLst>
              <a:ext uri="{FF2B5EF4-FFF2-40B4-BE49-F238E27FC236}">
                <a16:creationId xmlns:a16="http://schemas.microsoft.com/office/drawing/2014/main" id="{6CF141AC-4692-68FF-C887-542365B206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446" y="528618"/>
            <a:ext cx="3810000" cy="809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2FAEEECE-241D-4C92-B709-BC2488D99F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74161" y="2343717"/>
            <a:ext cx="3067050" cy="3076575"/>
          </a:xfrm>
          <a:prstGeom prst="rect">
            <a:avLst/>
          </a:prstGeom>
        </p:spPr>
      </p:pic>
      <p:sp>
        <p:nvSpPr>
          <p:cNvPr id="9" name="Tekstvak 8">
            <a:extLst>
              <a:ext uri="{FF2B5EF4-FFF2-40B4-BE49-F238E27FC236}">
                <a16:creationId xmlns:a16="http://schemas.microsoft.com/office/drawing/2014/main" id="{B4061411-065C-D05A-0DF7-60AA3A62844B}"/>
              </a:ext>
            </a:extLst>
          </p:cNvPr>
          <p:cNvSpPr txBox="1"/>
          <p:nvPr/>
        </p:nvSpPr>
        <p:spPr>
          <a:xfrm>
            <a:off x="8374161" y="5420292"/>
            <a:ext cx="30670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/>
            <a:r>
              <a:rPr lang="nl-NL" b="1" dirty="0"/>
              <a:t>WOODAN </a:t>
            </a:r>
            <a:r>
              <a:rPr lang="nl-NL" b="1" dirty="0" err="1"/>
              <a:t>SketchFab</a:t>
            </a:r>
            <a:endParaRPr lang="nl-NL" b="1" dirty="0"/>
          </a:p>
        </p:txBody>
      </p:sp>
    </p:spTree>
    <p:extLst>
      <p:ext uri="{BB962C8B-B14F-4D97-AF65-F5344CB8AC3E}">
        <p14:creationId xmlns:p14="http://schemas.microsoft.com/office/powerpoint/2010/main" val="13346562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Overview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1" y="1641446"/>
            <a:ext cx="5472000" cy="3681600"/>
          </a:xfrm>
        </p:spPr>
        <p:txBody>
          <a:bodyPr rtlCol="0"/>
          <a:lstStyle/>
          <a:p>
            <a:pPr rtl="0"/>
            <a:r>
              <a:rPr lang="nl-NL" dirty="0"/>
              <a:t>Part 1: </a:t>
            </a:r>
            <a:r>
              <a:rPr lang="nl-NL" dirty="0" err="1"/>
              <a:t>What</a:t>
            </a:r>
            <a:r>
              <a:rPr lang="nl-NL" dirty="0"/>
              <a:t> is WOODAN?</a:t>
            </a:r>
          </a:p>
          <a:p>
            <a:pPr rtl="0"/>
            <a:r>
              <a:rPr lang="nl-NL" dirty="0"/>
              <a:t>Part 2: </a:t>
            </a:r>
            <a:r>
              <a:rPr lang="nl-NL" dirty="0" err="1"/>
              <a:t>Adding</a:t>
            </a:r>
            <a:r>
              <a:rPr lang="nl-NL" dirty="0"/>
              <a:t> </a:t>
            </a:r>
            <a:r>
              <a:rPr lang="nl-NL" dirty="0" err="1"/>
              <a:t>artefacts</a:t>
            </a:r>
            <a:endParaRPr lang="nl-NL" dirty="0"/>
          </a:p>
          <a:p>
            <a:pPr rtl="0"/>
            <a:r>
              <a:rPr lang="nl-NL" dirty="0"/>
              <a:t>Part 3: Special </a:t>
            </a:r>
            <a:r>
              <a:rPr lang="nl-NL" dirty="0" err="1"/>
              <a:t>challenges</a:t>
            </a:r>
            <a:endParaRPr lang="nl-NL" dirty="0"/>
          </a:p>
          <a:p>
            <a:pPr lvl="1"/>
            <a:r>
              <a:rPr lang="nl-NL" dirty="0"/>
              <a:t>Multiple </a:t>
            </a:r>
            <a:r>
              <a:rPr lang="nl-NL" dirty="0" err="1"/>
              <a:t>parts</a:t>
            </a:r>
            <a:endParaRPr lang="nl-NL" dirty="0"/>
          </a:p>
          <a:p>
            <a:pPr lvl="1"/>
            <a:r>
              <a:rPr lang="nl-NL" dirty="0"/>
              <a:t>WOODAN </a:t>
            </a:r>
            <a:r>
              <a:rPr lang="nl-NL" dirty="0" err="1"/>
              <a:t>numbers</a:t>
            </a:r>
            <a:endParaRPr lang="nl-NL" dirty="0"/>
          </a:p>
          <a:p>
            <a:pPr lvl="1"/>
            <a:r>
              <a:rPr lang="nl-NL" dirty="0" err="1"/>
              <a:t>Controlled</a:t>
            </a:r>
            <a:r>
              <a:rPr lang="nl-NL" dirty="0"/>
              <a:t> </a:t>
            </a:r>
            <a:r>
              <a:rPr lang="nl-NL" dirty="0" err="1"/>
              <a:t>Vocabulary</a:t>
            </a:r>
            <a:endParaRPr lang="nl-NL" dirty="0"/>
          </a:p>
          <a:p>
            <a:pPr lvl="1"/>
            <a:r>
              <a:rPr lang="nl-NL" dirty="0" err="1"/>
              <a:t>Archaeological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endParaRPr lang="nl-NL" dirty="0"/>
          </a:p>
          <a:p>
            <a:pPr lvl="1"/>
            <a:r>
              <a:rPr lang="nl-NL" dirty="0" err="1"/>
              <a:t>Coordinates</a:t>
            </a:r>
            <a:endParaRPr lang="nl-NL" dirty="0"/>
          </a:p>
          <a:p>
            <a:pPr lvl="1"/>
            <a:r>
              <a:rPr lang="nl-NL" dirty="0" err="1"/>
              <a:t>Documents</a:t>
            </a:r>
            <a:r>
              <a:rPr lang="nl-NL" dirty="0"/>
              <a:t> in WOODAN</a:t>
            </a:r>
          </a:p>
          <a:p>
            <a:pPr marL="266700" lvl="1" indent="0">
              <a:buNone/>
            </a:pPr>
            <a:endParaRPr lang="nl-NL" dirty="0"/>
          </a:p>
          <a:p>
            <a:pPr lvl="1"/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</a:t>
            </a:fld>
            <a:endParaRPr lang="nl-NL"/>
          </a:p>
        </p:txBody>
      </p:sp>
      <p:pic>
        <p:nvPicPr>
          <p:cNvPr id="10" name="Tijdelijke aanduiding voor afbeelding 9" descr="Spiraalvorm in een schelp" title="Spiraalvorm in een schelp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3" name="Tekstvak 2">
            <a:extLst>
              <a:ext uri="{FF2B5EF4-FFF2-40B4-BE49-F238E27FC236}">
                <a16:creationId xmlns:a16="http://schemas.microsoft.com/office/drawing/2014/main" id="{3B8727D0-D356-F606-5747-058D89AE521E}"/>
              </a:ext>
            </a:extLst>
          </p:cNvPr>
          <p:cNvSpPr txBox="1"/>
          <p:nvPr/>
        </p:nvSpPr>
        <p:spPr>
          <a:xfrm>
            <a:off x="81913" y="6527525"/>
            <a:ext cx="2404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1200" dirty="0" err="1">
                <a:solidFill>
                  <a:srgbClr val="00B050"/>
                </a:solidFill>
              </a:rPr>
              <a:t>By</a:t>
            </a:r>
            <a:r>
              <a:rPr lang="nl-NL" sz="1200" dirty="0">
                <a:solidFill>
                  <a:srgbClr val="00B050"/>
                </a:solidFill>
              </a:rPr>
              <a:t> Stephan Nicolaij</a:t>
            </a:r>
          </a:p>
        </p:txBody>
      </p:sp>
    </p:spTree>
    <p:extLst>
      <p:ext uri="{BB962C8B-B14F-4D97-AF65-F5344CB8AC3E}">
        <p14:creationId xmlns:p14="http://schemas.microsoft.com/office/powerpoint/2010/main" val="6231953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Thousands</a:t>
            </a:r>
            <a:r>
              <a:rPr lang="nl-NL" dirty="0"/>
              <a:t> of </a:t>
            </a:r>
            <a:r>
              <a:rPr lang="nl-NL" dirty="0" err="1"/>
              <a:t>artefacts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20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458438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about</a:t>
            </a:r>
            <a:r>
              <a:rPr lang="nl-NL" dirty="0"/>
              <a:t> 2400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Flanders</a:t>
            </a:r>
            <a:r>
              <a:rPr lang="nl-NL" dirty="0"/>
              <a:t> (Belgium) in WOODAN.</a:t>
            </a:r>
          </a:p>
          <a:p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about</a:t>
            </a:r>
            <a:r>
              <a:rPr lang="nl-NL" dirty="0"/>
              <a:t> 2000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The Netherlands in WOODAN.</a:t>
            </a:r>
          </a:p>
          <a:p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several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Poland in WOODAN.</a:t>
            </a:r>
          </a:p>
          <a:p>
            <a:r>
              <a:rPr lang="nl-NL" dirty="0"/>
              <a:t>WOODAN is in contact or </a:t>
            </a:r>
            <a:r>
              <a:rPr lang="nl-NL" dirty="0" err="1"/>
              <a:t>would</a:t>
            </a:r>
            <a:r>
              <a:rPr lang="nl-NL" dirty="0"/>
              <a:t> like </a:t>
            </a:r>
            <a:r>
              <a:rPr lang="nl-NL" dirty="0" err="1"/>
              <a:t>to</a:t>
            </a:r>
            <a:r>
              <a:rPr lang="nl-NL" dirty="0"/>
              <a:t> get in </a:t>
            </a:r>
            <a:r>
              <a:rPr lang="nl-NL" dirty="0" err="1"/>
              <a:t>touch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archaeologist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other</a:t>
            </a:r>
            <a:r>
              <a:rPr lang="nl-NL" dirty="0"/>
              <a:t> </a:t>
            </a:r>
            <a:r>
              <a:rPr lang="nl-NL" dirty="0" err="1"/>
              <a:t>countries</a:t>
            </a:r>
            <a:r>
              <a:rPr lang="nl-NL" dirty="0"/>
              <a:t> in order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expand</a:t>
            </a:r>
            <a:r>
              <a:rPr lang="nl-NL" dirty="0"/>
              <a:t>. </a:t>
            </a:r>
          </a:p>
          <a:p>
            <a:r>
              <a:rPr lang="nl-NL" dirty="0"/>
              <a:t>An important </a:t>
            </a:r>
            <a:r>
              <a:rPr lang="nl-NL" dirty="0" err="1"/>
              <a:t>method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expand</a:t>
            </a:r>
            <a:r>
              <a:rPr lang="nl-NL" dirty="0"/>
              <a:t> is </a:t>
            </a:r>
            <a:r>
              <a:rPr lang="nl-NL" dirty="0" err="1"/>
              <a:t>enabling</a:t>
            </a:r>
            <a:r>
              <a:rPr lang="nl-NL" dirty="0"/>
              <a:t> users </a:t>
            </a:r>
            <a:r>
              <a:rPr lang="nl-NL" dirty="0" err="1"/>
              <a:t>to</a:t>
            </a:r>
            <a:r>
              <a:rPr lang="nl-NL" dirty="0"/>
              <a:t> enter </a:t>
            </a:r>
            <a:r>
              <a:rPr lang="nl-NL" dirty="0" err="1"/>
              <a:t>and</a:t>
            </a:r>
            <a:r>
              <a:rPr lang="nl-NL" dirty="0"/>
              <a:t> update data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themselves</a:t>
            </a:r>
            <a:r>
              <a:rPr lang="nl-NL" dirty="0"/>
              <a:t>.</a:t>
            </a:r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85C445A4-0C2E-9B91-274A-A131AAAE71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9446" y="302004"/>
            <a:ext cx="1855391" cy="5780015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B724B8FA-34EE-EEFE-FB9D-EE1E226202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40176" y="302004"/>
            <a:ext cx="4519823" cy="2416029"/>
          </a:xfrm>
          <a:prstGeom prst="rect">
            <a:avLst/>
          </a:prstGeom>
        </p:spPr>
      </p:pic>
      <p:pic>
        <p:nvPicPr>
          <p:cNvPr id="11" name="Afbeelding 10">
            <a:extLst>
              <a:ext uri="{FF2B5EF4-FFF2-40B4-BE49-F238E27FC236}">
                <a16:creationId xmlns:a16="http://schemas.microsoft.com/office/drawing/2014/main" id="{0EAD7A10-9224-CF8A-D422-B6C0EB6582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40176" y="2857619"/>
            <a:ext cx="4520159" cy="1932495"/>
          </a:xfrm>
          <a:prstGeom prst="rect">
            <a:avLst/>
          </a:prstGeom>
        </p:spPr>
      </p:pic>
      <p:pic>
        <p:nvPicPr>
          <p:cNvPr id="13" name="Afbeelding 12">
            <a:extLst>
              <a:ext uri="{FF2B5EF4-FFF2-40B4-BE49-F238E27FC236}">
                <a16:creationId xmlns:a16="http://schemas.microsoft.com/office/drawing/2014/main" id="{2E4AC509-8D09-B289-6718-D8D5C8CB74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40176" y="5001677"/>
            <a:ext cx="4519823" cy="1396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0088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 rtlCol="0"/>
          <a:lstStyle/>
          <a:p>
            <a:pPr rtl="0"/>
            <a:r>
              <a:rPr lang="nl-NL" dirty="0"/>
              <a:t>Part 2</a:t>
            </a:r>
            <a:endParaRPr lang="nl-NL" i="1" dirty="0"/>
          </a:p>
        </p:txBody>
      </p:sp>
      <p:sp>
        <p:nvSpPr>
          <p:cNvPr id="4" name="Subtitel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r>
              <a:rPr lang="nl-NL" dirty="0" err="1"/>
              <a:t>Adding</a:t>
            </a:r>
            <a:r>
              <a:rPr lang="nl-NL" dirty="0"/>
              <a:t> </a:t>
            </a:r>
            <a:r>
              <a:rPr lang="nl-NL" dirty="0" err="1"/>
              <a:t>artefacts</a:t>
            </a:r>
            <a:endParaRPr lang="nl-NL" dirty="0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21</a:t>
            </a:fld>
            <a:endParaRPr lang="nl-NL"/>
          </a:p>
        </p:txBody>
      </p:sp>
      <p:pic>
        <p:nvPicPr>
          <p:cNvPr id="2" name="Afbeelding 1">
            <a:extLst>
              <a:ext uri="{FF2B5EF4-FFF2-40B4-BE49-F238E27FC236}">
                <a16:creationId xmlns:a16="http://schemas.microsoft.com/office/drawing/2014/main" id="{B984761E-766C-6854-47B2-CD5B2932EA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0" name="Tijdelijke aanduiding voor afbeelding 9" descr="Groene varen" title="Groene varen">
            <a:extLst>
              <a:ext uri="{FF2B5EF4-FFF2-40B4-BE49-F238E27FC236}">
                <a16:creationId xmlns:a16="http://schemas.microsoft.com/office/drawing/2014/main" id="{22628037-9F01-64B5-DFF0-0E230AD3E8B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11" b="10211"/>
          <a:stretch>
            <a:fillRect/>
          </a:stretch>
        </p:blipFill>
        <p:spPr>
          <a:xfrm>
            <a:off x="5243513" y="427038"/>
            <a:ext cx="6832600" cy="5537200"/>
          </a:xfrm>
        </p:spPr>
      </p:pic>
    </p:spTree>
    <p:extLst>
      <p:ext uri="{BB962C8B-B14F-4D97-AF65-F5344CB8AC3E}">
        <p14:creationId xmlns:p14="http://schemas.microsoft.com/office/powerpoint/2010/main" val="928103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Login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22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7"/>
            <a:ext cx="4106444" cy="141276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Up </a:t>
            </a:r>
            <a:r>
              <a:rPr lang="nl-NL" dirty="0" err="1"/>
              <a:t>until</a:t>
            </a:r>
            <a:r>
              <a:rPr lang="nl-NL" dirty="0"/>
              <a:t> 2023 </a:t>
            </a:r>
            <a:r>
              <a:rPr lang="nl-NL" dirty="0" err="1"/>
              <a:t>all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have been </a:t>
            </a:r>
            <a:r>
              <a:rPr lang="nl-NL" dirty="0" err="1"/>
              <a:t>imported</a:t>
            </a:r>
            <a:endParaRPr lang="nl-NL" dirty="0"/>
          </a:p>
          <a:p>
            <a:r>
              <a:rPr lang="nl-NL" dirty="0"/>
              <a:t>The new </a:t>
            </a:r>
            <a:r>
              <a:rPr lang="nl-NL" dirty="0" err="1"/>
              <a:t>version</a:t>
            </a:r>
            <a:r>
              <a:rPr lang="nl-NL" dirty="0"/>
              <a:t> of WOODAN </a:t>
            </a:r>
            <a:r>
              <a:rPr lang="nl-NL" dirty="0" err="1"/>
              <a:t>enables</a:t>
            </a:r>
            <a:r>
              <a:rPr lang="nl-NL" dirty="0"/>
              <a:t> users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edit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themselves</a:t>
            </a:r>
            <a:r>
              <a:rPr lang="nl-NL" dirty="0"/>
              <a:t>.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sp>
        <p:nvSpPr>
          <p:cNvPr id="8" name="Tijdelijke aanduiding voor inhoud 3">
            <a:extLst>
              <a:ext uri="{FF2B5EF4-FFF2-40B4-BE49-F238E27FC236}">
                <a16:creationId xmlns:a16="http://schemas.microsoft.com/office/drawing/2014/main" id="{B198C7CA-367D-4B60-7784-81D627131F75}"/>
              </a:ext>
            </a:extLst>
          </p:cNvPr>
          <p:cNvSpPr txBox="1">
            <a:spLocks/>
          </p:cNvSpPr>
          <p:nvPr/>
        </p:nvSpPr>
        <p:spPr>
          <a:xfrm>
            <a:off x="5069446" y="1313077"/>
            <a:ext cx="6138246" cy="141276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Users </a:t>
            </a:r>
            <a:r>
              <a:rPr lang="nl-NL" dirty="0" err="1"/>
              <a:t>can</a:t>
            </a:r>
            <a:r>
              <a:rPr lang="nl-NL" dirty="0"/>
              <a:t> register </a:t>
            </a:r>
            <a:r>
              <a:rPr lang="nl-NL" dirty="0" err="1"/>
              <a:t>using</a:t>
            </a:r>
            <a:r>
              <a:rPr lang="nl-NL" dirty="0"/>
              <a:t> Facebook, Google or </a:t>
            </a:r>
            <a:r>
              <a:rPr lang="nl-NL" dirty="0" err="1"/>
              <a:t>by</a:t>
            </a:r>
            <a:r>
              <a:rPr lang="nl-NL" dirty="0"/>
              <a:t> making </a:t>
            </a:r>
            <a:r>
              <a:rPr lang="nl-NL" dirty="0" err="1"/>
              <a:t>an</a:t>
            </a:r>
            <a:r>
              <a:rPr lang="nl-NL" dirty="0"/>
              <a:t> account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themselves</a:t>
            </a:r>
            <a:r>
              <a:rPr lang="nl-NL" dirty="0"/>
              <a:t>.</a:t>
            </a:r>
          </a:p>
          <a:p>
            <a:r>
              <a:rPr lang="nl-NL" dirty="0"/>
              <a:t>A WOODAN </a:t>
            </a:r>
            <a:r>
              <a:rPr lang="nl-NL" dirty="0" err="1"/>
              <a:t>admin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choose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give</a:t>
            </a:r>
            <a:r>
              <a:rPr lang="nl-NL" dirty="0"/>
              <a:t> a user </a:t>
            </a:r>
            <a:r>
              <a:rPr lang="nl-NL" dirty="0" err="1"/>
              <a:t>additional</a:t>
            </a:r>
            <a:r>
              <a:rPr lang="nl-NL" dirty="0"/>
              <a:t> </a:t>
            </a:r>
            <a:r>
              <a:rPr lang="nl-NL" dirty="0" err="1"/>
              <a:t>rights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database. 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BD8F8F8E-9756-427F-E523-321A5AE6C8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3562" y="2696701"/>
            <a:ext cx="8524875" cy="3405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28299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The </a:t>
            </a:r>
            <a:r>
              <a:rPr lang="nl-NL" dirty="0" err="1"/>
              <a:t>three</a:t>
            </a:r>
            <a:r>
              <a:rPr lang="nl-NL" dirty="0"/>
              <a:t> </a:t>
            </a:r>
            <a:r>
              <a:rPr lang="nl-NL" dirty="0" err="1"/>
              <a:t>roles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/>
              <a:t>User. A user </a:t>
            </a:r>
            <a:r>
              <a:rPr lang="nl-NL" dirty="0" err="1"/>
              <a:t>only</a:t>
            </a:r>
            <a:r>
              <a:rPr lang="nl-NL" dirty="0"/>
              <a:t> has access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table</a:t>
            </a:r>
            <a:r>
              <a:rPr lang="nl-NL" dirty="0"/>
              <a:t> [Records]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new </a:t>
            </a:r>
            <a:r>
              <a:rPr lang="nl-NL" dirty="0" err="1"/>
              <a:t>artefacts</a:t>
            </a:r>
            <a:r>
              <a:rPr lang="nl-NL" dirty="0"/>
              <a:t>. These are </a:t>
            </a:r>
            <a:r>
              <a:rPr lang="nl-NL" dirty="0" err="1"/>
              <a:t>published</a:t>
            </a:r>
            <a:r>
              <a:rPr lang="nl-NL" dirty="0"/>
              <a:t> </a:t>
            </a:r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accepted</a:t>
            </a:r>
            <a:r>
              <a:rPr lang="nl-NL" dirty="0"/>
              <a:t> </a:t>
            </a:r>
            <a:r>
              <a:rPr lang="nl-NL" dirty="0" err="1"/>
              <a:t>by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</a:t>
            </a:r>
            <a:r>
              <a:rPr lang="nl-NL" dirty="0" err="1"/>
              <a:t>author</a:t>
            </a:r>
            <a:r>
              <a:rPr lang="nl-NL" dirty="0"/>
              <a:t>. </a:t>
            </a:r>
          </a:p>
          <a:p>
            <a:pPr rtl="0"/>
            <a:r>
              <a:rPr lang="nl-NL" dirty="0" err="1"/>
              <a:t>Autor</a:t>
            </a:r>
            <a:r>
              <a:rPr lang="nl-NL" dirty="0"/>
              <a:t>. An </a:t>
            </a:r>
            <a:r>
              <a:rPr lang="nl-NL" dirty="0" err="1"/>
              <a:t>author</a:t>
            </a:r>
            <a:r>
              <a:rPr lang="nl-NL" dirty="0"/>
              <a:t> </a:t>
            </a:r>
            <a:r>
              <a:rPr lang="nl-NL" dirty="0" err="1"/>
              <a:t>only</a:t>
            </a:r>
            <a:r>
              <a:rPr lang="nl-NL" dirty="0"/>
              <a:t> has access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table</a:t>
            </a:r>
            <a:r>
              <a:rPr lang="nl-NL" dirty="0"/>
              <a:t> [Records]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or </a:t>
            </a:r>
            <a:r>
              <a:rPr lang="nl-NL" dirty="0" err="1"/>
              <a:t>approve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publication</a:t>
            </a:r>
            <a:r>
              <a:rPr lang="nl-NL" dirty="0"/>
              <a:t>.</a:t>
            </a:r>
          </a:p>
          <a:p>
            <a:pPr rtl="0"/>
            <a:r>
              <a:rPr lang="nl-NL" dirty="0" err="1"/>
              <a:t>Admin</a:t>
            </a:r>
            <a:r>
              <a:rPr lang="nl-NL" dirty="0"/>
              <a:t>. An </a:t>
            </a:r>
            <a:r>
              <a:rPr lang="nl-NL" dirty="0" err="1"/>
              <a:t>admin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access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modify</a:t>
            </a:r>
            <a:r>
              <a:rPr lang="nl-NL" dirty="0"/>
              <a:t> </a:t>
            </a:r>
            <a:r>
              <a:rPr lang="nl-NL" dirty="0" err="1"/>
              <a:t>all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tables</a:t>
            </a:r>
            <a:r>
              <a:rPr lang="nl-NL" dirty="0"/>
              <a:t>.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23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7C35240F-686C-1358-1B22-B5527904AA1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09233" y="2086512"/>
            <a:ext cx="3396142" cy="4269838"/>
          </a:xfrm>
          <a:prstGeom prst="rect">
            <a:avLst/>
          </a:prstGeom>
        </p:spPr>
      </p:pic>
      <p:sp>
        <p:nvSpPr>
          <p:cNvPr id="9" name="Tijdelijke aanduiding voor inhoud 3">
            <a:extLst>
              <a:ext uri="{FF2B5EF4-FFF2-40B4-BE49-F238E27FC236}">
                <a16:creationId xmlns:a16="http://schemas.microsoft.com/office/drawing/2014/main" id="{068B8774-D656-1E7F-AD2E-CE95BC3B8E5A}"/>
              </a:ext>
            </a:extLst>
          </p:cNvPr>
          <p:cNvSpPr txBox="1">
            <a:spLocks/>
          </p:cNvSpPr>
          <p:nvPr/>
        </p:nvSpPr>
        <p:spPr>
          <a:xfrm>
            <a:off x="1509233" y="977284"/>
            <a:ext cx="4106444" cy="121224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/>
              <a:t>The </a:t>
            </a:r>
            <a:r>
              <a:rPr lang="nl-NL" sz="2800" dirty="0" err="1"/>
              <a:t>roles</a:t>
            </a:r>
            <a:r>
              <a:rPr lang="nl-NL" sz="2800" dirty="0"/>
              <a:t> </a:t>
            </a:r>
            <a:r>
              <a:rPr lang="nl-NL" sz="2800" dirty="0" err="1"/>
              <a:t>apply</a:t>
            </a:r>
            <a:r>
              <a:rPr lang="nl-NL" sz="2800" dirty="0"/>
              <a:t> </a:t>
            </a:r>
            <a:r>
              <a:rPr lang="nl-NL" sz="2800" dirty="0" err="1"/>
              <a:t>to</a:t>
            </a:r>
            <a:r>
              <a:rPr lang="nl-NL" sz="2800" dirty="0"/>
              <a:t> </a:t>
            </a:r>
            <a:r>
              <a:rPr lang="nl-NL" sz="2800" dirty="0" err="1"/>
              <a:t>the</a:t>
            </a:r>
            <a:r>
              <a:rPr lang="nl-NL" sz="2800" dirty="0"/>
              <a:t> </a:t>
            </a:r>
            <a:r>
              <a:rPr lang="nl-NL" sz="2800" dirty="0" err="1"/>
              <a:t>tables</a:t>
            </a:r>
            <a:r>
              <a:rPr lang="nl-NL" sz="2800" dirty="0"/>
              <a:t> a user </a:t>
            </a:r>
            <a:r>
              <a:rPr lang="nl-NL" sz="2800" dirty="0" err="1"/>
              <a:t>can</a:t>
            </a:r>
            <a:r>
              <a:rPr lang="nl-NL" sz="2800" dirty="0"/>
              <a:t> </a:t>
            </a:r>
            <a:r>
              <a:rPr lang="nl-NL" sz="2800" dirty="0" err="1"/>
              <a:t>modify</a:t>
            </a:r>
            <a:endParaRPr lang="nl-NL" dirty="0"/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7103375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Editing data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 err="1"/>
              <a:t>When</a:t>
            </a:r>
            <a:r>
              <a:rPr lang="nl-NL" dirty="0"/>
              <a:t> a </a:t>
            </a:r>
            <a:r>
              <a:rPr lang="nl-NL" dirty="0" err="1"/>
              <a:t>registered</a:t>
            </a:r>
            <a:r>
              <a:rPr lang="nl-NL" dirty="0"/>
              <a:t> user wants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modify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artifacts</a:t>
            </a:r>
            <a:r>
              <a:rPr lang="nl-NL" dirty="0"/>
              <a:t>, </a:t>
            </a:r>
            <a:r>
              <a:rPr lang="nl-NL" dirty="0" err="1"/>
              <a:t>it</a:t>
            </a:r>
            <a:r>
              <a:rPr lang="nl-NL" dirty="0"/>
              <a:t> is </a:t>
            </a:r>
            <a:r>
              <a:rPr lang="nl-NL" dirty="0" err="1"/>
              <a:t>enough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“/</a:t>
            </a:r>
            <a:r>
              <a:rPr lang="nl-NL" dirty="0" err="1"/>
              <a:t>edit</a:t>
            </a:r>
            <a:r>
              <a:rPr lang="nl-NL" dirty="0"/>
              <a:t>” </a:t>
            </a:r>
            <a:r>
              <a:rPr lang="nl-NL" dirty="0" err="1"/>
              <a:t>behind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URL (</a:t>
            </a:r>
            <a:r>
              <a:rPr lang="nl-NL" dirty="0" err="1"/>
              <a:t>left</a:t>
            </a:r>
            <a:r>
              <a:rPr lang="nl-NL" dirty="0"/>
              <a:t>)</a:t>
            </a:r>
          </a:p>
          <a:p>
            <a:pPr rtl="0"/>
            <a:r>
              <a:rPr lang="nl-NL" dirty="0"/>
              <a:t>It is </a:t>
            </a:r>
            <a:r>
              <a:rPr lang="nl-NL" dirty="0" err="1"/>
              <a:t>also</a:t>
            </a:r>
            <a:r>
              <a:rPr lang="nl-NL" dirty="0"/>
              <a:t> </a:t>
            </a:r>
            <a:r>
              <a:rPr lang="nl-NL" dirty="0" err="1"/>
              <a:t>possible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go </a:t>
            </a:r>
            <a:r>
              <a:rPr lang="nl-NL" dirty="0" err="1"/>
              <a:t>to</a:t>
            </a:r>
            <a:r>
              <a:rPr lang="nl-NL" dirty="0"/>
              <a:t> a special </a:t>
            </a:r>
            <a:r>
              <a:rPr lang="nl-NL" dirty="0" err="1"/>
              <a:t>section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choosing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edit</a:t>
            </a:r>
            <a:r>
              <a:rPr lang="nl-NL" dirty="0"/>
              <a:t> (below)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24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9FD8B35D-C5AC-AB58-BC3C-74B65EFAC28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0516"/>
          <a:stretch/>
        </p:blipFill>
        <p:spPr>
          <a:xfrm>
            <a:off x="341370" y="432000"/>
            <a:ext cx="4557801" cy="3648075"/>
          </a:xfrm>
          <a:prstGeom prst="rect">
            <a:avLst/>
          </a:prstGeom>
        </p:spPr>
      </p:pic>
      <p:pic>
        <p:nvPicPr>
          <p:cNvPr id="11" name="Afbeelding 10">
            <a:extLst>
              <a:ext uri="{FF2B5EF4-FFF2-40B4-BE49-F238E27FC236}">
                <a16:creationId xmlns:a16="http://schemas.microsoft.com/office/drawing/2014/main" id="{5D669A35-7812-4BBE-B908-ACD9CBAE10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1370" y="3627637"/>
            <a:ext cx="5181600" cy="904875"/>
          </a:xfrm>
          <a:prstGeom prst="rect">
            <a:avLst/>
          </a:prstGeom>
        </p:spPr>
      </p:pic>
      <p:pic>
        <p:nvPicPr>
          <p:cNvPr id="13" name="Afbeelding 12">
            <a:extLst>
              <a:ext uri="{FF2B5EF4-FFF2-40B4-BE49-F238E27FC236}">
                <a16:creationId xmlns:a16="http://schemas.microsoft.com/office/drawing/2014/main" id="{16B71C07-2353-683C-03E2-389230ECABD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1370" y="4532513"/>
            <a:ext cx="5181600" cy="1705116"/>
          </a:xfrm>
          <a:prstGeom prst="rect">
            <a:avLst/>
          </a:prstGeom>
        </p:spPr>
      </p:pic>
      <p:pic>
        <p:nvPicPr>
          <p:cNvPr id="15" name="Afbeelding 14">
            <a:extLst>
              <a:ext uri="{FF2B5EF4-FFF2-40B4-BE49-F238E27FC236}">
                <a16:creationId xmlns:a16="http://schemas.microsoft.com/office/drawing/2014/main" id="{FB5B78FD-2106-D9A4-9F64-9324C5BBC8B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34224" y="3153761"/>
            <a:ext cx="5791274" cy="2566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93312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Challenges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new entries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1" y="1641446"/>
            <a:ext cx="5472000" cy="3681600"/>
          </a:xfrm>
        </p:spPr>
        <p:txBody>
          <a:bodyPr rtlCol="0"/>
          <a:lstStyle/>
          <a:p>
            <a:pPr rtl="0"/>
            <a:r>
              <a:rPr lang="nl-NL" dirty="0"/>
              <a:t>Are </a:t>
            </a:r>
            <a:r>
              <a:rPr lang="nl-NL" dirty="0" err="1"/>
              <a:t>there</a:t>
            </a:r>
            <a:r>
              <a:rPr lang="nl-NL" dirty="0"/>
              <a:t> (</a:t>
            </a:r>
            <a:r>
              <a:rPr lang="nl-NL" dirty="0" err="1"/>
              <a:t>enough</a:t>
            </a:r>
            <a:r>
              <a:rPr lang="nl-NL" dirty="0"/>
              <a:t>) </a:t>
            </a:r>
            <a:r>
              <a:rPr lang="nl-NL" dirty="0" err="1"/>
              <a:t>admins</a:t>
            </a:r>
            <a:r>
              <a:rPr lang="nl-NL" dirty="0"/>
              <a:t> </a:t>
            </a:r>
            <a:r>
              <a:rPr lang="nl-NL" dirty="0" err="1"/>
              <a:t>who</a:t>
            </a:r>
            <a:r>
              <a:rPr lang="nl-NL" dirty="0"/>
              <a:t> are </a:t>
            </a:r>
            <a:r>
              <a:rPr lang="nl-NL" dirty="0" err="1"/>
              <a:t>willing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have </a:t>
            </a:r>
            <a:r>
              <a:rPr lang="nl-NL" dirty="0" err="1"/>
              <a:t>the</a:t>
            </a:r>
            <a:r>
              <a:rPr lang="nl-NL" dirty="0"/>
              <a:t> expertise </a:t>
            </a:r>
            <a:r>
              <a:rPr lang="nl-NL" dirty="0" err="1"/>
              <a:t>to</a:t>
            </a:r>
            <a:r>
              <a:rPr lang="nl-NL" dirty="0"/>
              <a:t> check data in WOODAN?</a:t>
            </a:r>
          </a:p>
          <a:p>
            <a:pPr rtl="0"/>
            <a:r>
              <a:rPr lang="nl-NL" dirty="0"/>
              <a:t>Are </a:t>
            </a:r>
            <a:r>
              <a:rPr lang="nl-NL" dirty="0" err="1"/>
              <a:t>there</a:t>
            </a:r>
            <a:r>
              <a:rPr lang="nl-NL" dirty="0"/>
              <a:t> (</a:t>
            </a:r>
            <a:r>
              <a:rPr lang="nl-NL" dirty="0" err="1"/>
              <a:t>enough</a:t>
            </a:r>
            <a:r>
              <a:rPr lang="nl-NL" dirty="0"/>
              <a:t>) </a:t>
            </a:r>
            <a:r>
              <a:rPr lang="nl-NL" dirty="0" err="1"/>
              <a:t>archaeologists</a:t>
            </a:r>
            <a:r>
              <a:rPr lang="nl-NL" dirty="0"/>
              <a:t> </a:t>
            </a:r>
            <a:r>
              <a:rPr lang="nl-NL" dirty="0" err="1"/>
              <a:t>willing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enter </a:t>
            </a:r>
            <a:r>
              <a:rPr lang="nl-NL" dirty="0" err="1"/>
              <a:t>their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?</a:t>
            </a:r>
          </a:p>
          <a:p>
            <a:pPr rtl="0"/>
            <a:r>
              <a:rPr lang="nl-NL" dirty="0"/>
              <a:t>Are </a:t>
            </a:r>
            <a:r>
              <a:rPr lang="nl-NL" dirty="0" err="1"/>
              <a:t>there</a:t>
            </a:r>
            <a:r>
              <a:rPr lang="nl-NL" dirty="0"/>
              <a:t> (</a:t>
            </a:r>
            <a:r>
              <a:rPr lang="nl-NL" dirty="0" err="1"/>
              <a:t>enough</a:t>
            </a:r>
            <a:r>
              <a:rPr lang="nl-NL" dirty="0"/>
              <a:t>) </a:t>
            </a:r>
            <a:r>
              <a:rPr lang="nl-NL" dirty="0" err="1"/>
              <a:t>volunteers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search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enter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depots or </a:t>
            </a:r>
            <a:r>
              <a:rPr lang="nl-NL" dirty="0" err="1"/>
              <a:t>existing</a:t>
            </a:r>
            <a:r>
              <a:rPr lang="nl-NL" dirty="0"/>
              <a:t> </a:t>
            </a:r>
            <a:r>
              <a:rPr lang="nl-NL" dirty="0" err="1"/>
              <a:t>publications</a:t>
            </a:r>
            <a:r>
              <a:rPr lang="nl-NL" dirty="0"/>
              <a:t>?</a:t>
            </a:r>
          </a:p>
          <a:p>
            <a:pPr rtl="0"/>
            <a:r>
              <a:rPr lang="nl-NL" dirty="0"/>
              <a:t>How </a:t>
            </a:r>
            <a:r>
              <a:rPr lang="nl-NL" dirty="0" err="1"/>
              <a:t>much</a:t>
            </a:r>
            <a:r>
              <a:rPr lang="nl-NL" dirty="0"/>
              <a:t> server </a:t>
            </a:r>
            <a:r>
              <a:rPr lang="nl-NL" dirty="0" err="1"/>
              <a:t>space</a:t>
            </a:r>
            <a:r>
              <a:rPr lang="nl-NL" dirty="0"/>
              <a:t> does WOODAN </a:t>
            </a:r>
            <a:r>
              <a:rPr lang="nl-NL" dirty="0" err="1"/>
              <a:t>need</a:t>
            </a:r>
            <a:r>
              <a:rPr lang="nl-NL" dirty="0"/>
              <a:t> in order </a:t>
            </a:r>
            <a:r>
              <a:rPr lang="nl-NL" dirty="0" err="1"/>
              <a:t>to</a:t>
            </a:r>
            <a:r>
              <a:rPr lang="nl-NL" dirty="0"/>
              <a:t> store </a:t>
            </a:r>
            <a:r>
              <a:rPr lang="nl-NL" dirty="0" err="1"/>
              <a:t>all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data (</a:t>
            </a:r>
            <a:r>
              <a:rPr lang="nl-NL" dirty="0" err="1"/>
              <a:t>our</a:t>
            </a:r>
            <a:r>
              <a:rPr lang="nl-NL" dirty="0"/>
              <a:t> </a:t>
            </a:r>
            <a:r>
              <a:rPr lang="nl-NL" dirty="0" err="1"/>
              <a:t>current</a:t>
            </a:r>
            <a:r>
              <a:rPr lang="nl-NL" dirty="0"/>
              <a:t> limit of 100 GB is </a:t>
            </a:r>
            <a:r>
              <a:rPr lang="nl-NL" dirty="0" err="1"/>
              <a:t>almost</a:t>
            </a:r>
            <a:r>
              <a:rPr lang="nl-NL" dirty="0"/>
              <a:t> </a:t>
            </a:r>
            <a:r>
              <a:rPr lang="nl-NL" dirty="0" err="1"/>
              <a:t>reached</a:t>
            </a:r>
            <a:r>
              <a:rPr lang="nl-NL" dirty="0"/>
              <a:t>)</a:t>
            </a:r>
          </a:p>
          <a:p>
            <a:pPr rtl="0"/>
            <a:r>
              <a:rPr lang="nl-NL" dirty="0"/>
              <a:t>Are </a:t>
            </a:r>
            <a:r>
              <a:rPr lang="nl-NL" dirty="0" err="1"/>
              <a:t>there</a:t>
            </a:r>
            <a:r>
              <a:rPr lang="nl-NL" dirty="0"/>
              <a:t> companies or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governments</a:t>
            </a:r>
            <a:r>
              <a:rPr lang="nl-NL" dirty="0"/>
              <a:t> </a:t>
            </a:r>
            <a:r>
              <a:rPr lang="nl-NL" dirty="0" err="1"/>
              <a:t>willing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work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or </a:t>
            </a:r>
            <a:r>
              <a:rPr lang="nl-NL" dirty="0" err="1"/>
              <a:t>finance</a:t>
            </a:r>
            <a:r>
              <a:rPr lang="nl-NL" dirty="0"/>
              <a:t> WOODAN?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25</a:t>
            </a:fld>
            <a:endParaRPr lang="nl-NL"/>
          </a:p>
        </p:txBody>
      </p:sp>
      <p:pic>
        <p:nvPicPr>
          <p:cNvPr id="10" name="Tijdelijke aanduiding voor afbeelding 9" descr="Spiraalvorm in een schelp" title="Spiraalvorm in een schelp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2472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Part 3: Special </a:t>
            </a:r>
            <a:r>
              <a:rPr lang="nl-NL" dirty="0" err="1"/>
              <a:t>challenges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1" y="1641446"/>
            <a:ext cx="5472000" cy="3681600"/>
          </a:xfrm>
        </p:spPr>
        <p:txBody>
          <a:bodyPr rtlCol="0"/>
          <a:lstStyle/>
          <a:p>
            <a:pPr rtl="0"/>
            <a:r>
              <a:rPr lang="nl-NL" dirty="0"/>
              <a:t>Multiple </a:t>
            </a:r>
            <a:r>
              <a:rPr lang="nl-NL" dirty="0" err="1"/>
              <a:t>parts</a:t>
            </a:r>
            <a:endParaRPr lang="nl-NL" dirty="0"/>
          </a:p>
          <a:p>
            <a:r>
              <a:rPr lang="nl-NL" dirty="0"/>
              <a:t>WOODAN </a:t>
            </a:r>
            <a:r>
              <a:rPr lang="nl-NL" dirty="0" err="1"/>
              <a:t>numbers</a:t>
            </a:r>
            <a:endParaRPr lang="nl-NL" dirty="0"/>
          </a:p>
          <a:p>
            <a:pPr rtl="0"/>
            <a:r>
              <a:rPr lang="nl-NL" dirty="0" err="1"/>
              <a:t>Controlled</a:t>
            </a:r>
            <a:r>
              <a:rPr lang="nl-NL" dirty="0"/>
              <a:t> </a:t>
            </a:r>
            <a:r>
              <a:rPr lang="nl-NL" dirty="0" err="1"/>
              <a:t>Vocabulary</a:t>
            </a:r>
            <a:endParaRPr lang="nl-NL" dirty="0"/>
          </a:p>
          <a:p>
            <a:pPr rtl="0"/>
            <a:r>
              <a:rPr lang="nl-NL" dirty="0" err="1"/>
              <a:t>Archaeological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endParaRPr lang="nl-NL" dirty="0"/>
          </a:p>
          <a:p>
            <a:pPr rtl="0"/>
            <a:r>
              <a:rPr lang="nl-NL" dirty="0" err="1"/>
              <a:t>Coordinates</a:t>
            </a:r>
            <a:endParaRPr lang="nl-NL" dirty="0"/>
          </a:p>
          <a:p>
            <a:pPr rtl="0"/>
            <a:r>
              <a:rPr lang="nl-NL" dirty="0" err="1"/>
              <a:t>Documents</a:t>
            </a:r>
            <a:r>
              <a:rPr lang="nl-NL" dirty="0"/>
              <a:t> in WOODAN</a:t>
            </a:r>
          </a:p>
          <a:p>
            <a:pPr rtl="0"/>
            <a:endParaRPr lang="nl-NL" dirty="0"/>
          </a:p>
          <a:p>
            <a:pPr marL="266700" lvl="1" indent="0">
              <a:buNone/>
            </a:pPr>
            <a:endParaRPr lang="nl-NL" dirty="0"/>
          </a:p>
          <a:p>
            <a:pPr lvl="1"/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26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2" name="Tijdelijke aanduiding voor afbeelding 7" descr="Abstract gevouwen oranje plastic" title="Abstract gevouwen oranje plastic">
            <a:extLst>
              <a:ext uri="{FF2B5EF4-FFF2-40B4-BE49-F238E27FC236}">
                <a16:creationId xmlns:a16="http://schemas.microsoft.com/office/drawing/2014/main" id="{4485B2DB-D4D8-A26E-E0FC-5873EE3E3D5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280676" y="779870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24588683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Multiple </a:t>
            </a:r>
            <a:r>
              <a:rPr lang="nl-NL" dirty="0" err="1"/>
              <a:t>parts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 err="1"/>
              <a:t>Suppose</a:t>
            </a:r>
            <a:r>
              <a:rPr lang="nl-NL" dirty="0"/>
              <a:t> </a:t>
            </a:r>
            <a:r>
              <a:rPr lang="nl-NL" dirty="0" err="1"/>
              <a:t>you</a:t>
            </a:r>
            <a:r>
              <a:rPr lang="nl-NL" dirty="0"/>
              <a:t> have a bucket </a:t>
            </a:r>
            <a:r>
              <a:rPr lang="nl-NL" dirty="0" err="1"/>
              <a:t>consisting</a:t>
            </a:r>
            <a:r>
              <a:rPr lang="nl-NL" dirty="0"/>
              <a:t> of </a:t>
            </a:r>
            <a:r>
              <a:rPr lang="nl-NL" dirty="0" err="1"/>
              <a:t>three</a:t>
            </a:r>
            <a:r>
              <a:rPr lang="nl-NL" dirty="0"/>
              <a:t> </a:t>
            </a:r>
            <a:r>
              <a:rPr lang="nl-NL" dirty="0" err="1"/>
              <a:t>staves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a </a:t>
            </a:r>
            <a:r>
              <a:rPr lang="nl-NL" dirty="0" err="1"/>
              <a:t>bottom</a:t>
            </a:r>
            <a:r>
              <a:rPr lang="nl-NL" dirty="0"/>
              <a:t>. </a:t>
            </a:r>
            <a:r>
              <a:rPr lang="nl-NL" dirty="0" err="1"/>
              <a:t>You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register </a:t>
            </a:r>
            <a:r>
              <a:rPr lang="nl-NL" dirty="0" err="1"/>
              <a:t>this</a:t>
            </a:r>
            <a:r>
              <a:rPr lang="nl-NL" dirty="0"/>
              <a:t> as a </a:t>
            </a:r>
            <a:r>
              <a:rPr lang="nl-NL" dirty="0" err="1"/>
              <a:t>main</a:t>
            </a:r>
            <a:r>
              <a:rPr lang="nl-NL" dirty="0"/>
              <a:t> </a:t>
            </a:r>
            <a:r>
              <a:rPr lang="nl-NL" dirty="0" err="1"/>
              <a:t>number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four</a:t>
            </a:r>
            <a:r>
              <a:rPr lang="nl-NL" dirty="0"/>
              <a:t> </a:t>
            </a:r>
            <a:r>
              <a:rPr lang="nl-NL" dirty="0" err="1"/>
              <a:t>parts</a:t>
            </a:r>
            <a:r>
              <a:rPr lang="nl-NL" dirty="0"/>
              <a:t>:</a:t>
            </a:r>
          </a:p>
          <a:p>
            <a:pPr lvl="1"/>
            <a:r>
              <a:rPr lang="nl-NL" dirty="0" err="1"/>
              <a:t>Main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always</a:t>
            </a:r>
            <a:r>
              <a:rPr lang="nl-NL" dirty="0"/>
              <a:t> </a:t>
            </a:r>
            <a:r>
              <a:rPr lang="nl-NL" dirty="0" err="1"/>
              <a:t>ends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000: 35236000</a:t>
            </a:r>
          </a:p>
          <a:p>
            <a:pPr lvl="1"/>
            <a:r>
              <a:rPr lang="nl-NL" dirty="0"/>
              <a:t>The first </a:t>
            </a:r>
            <a:r>
              <a:rPr lang="nl-NL" dirty="0" err="1"/>
              <a:t>stave</a:t>
            </a:r>
            <a:r>
              <a:rPr lang="nl-NL" dirty="0"/>
              <a:t> </a:t>
            </a:r>
            <a:r>
              <a:rPr lang="nl-NL" dirty="0" err="1"/>
              <a:t>ends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001: 35236001</a:t>
            </a:r>
          </a:p>
          <a:p>
            <a:pPr lvl="1"/>
            <a:r>
              <a:rPr lang="nl-NL" dirty="0"/>
              <a:t>The </a:t>
            </a:r>
            <a:r>
              <a:rPr lang="nl-NL" dirty="0" err="1"/>
              <a:t>seconds</a:t>
            </a:r>
            <a:r>
              <a:rPr lang="nl-NL" dirty="0"/>
              <a:t> </a:t>
            </a:r>
            <a:r>
              <a:rPr lang="nl-NL" dirty="0" err="1"/>
              <a:t>stave</a:t>
            </a:r>
            <a:r>
              <a:rPr lang="nl-NL" dirty="0"/>
              <a:t> </a:t>
            </a:r>
            <a:r>
              <a:rPr lang="nl-NL" dirty="0" err="1"/>
              <a:t>ends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002: 35236002</a:t>
            </a:r>
          </a:p>
          <a:p>
            <a:pPr lvl="1"/>
            <a:r>
              <a:rPr lang="nl-NL" dirty="0"/>
              <a:t>The </a:t>
            </a:r>
            <a:r>
              <a:rPr lang="nl-NL" dirty="0" err="1"/>
              <a:t>third</a:t>
            </a:r>
            <a:r>
              <a:rPr lang="nl-NL" dirty="0"/>
              <a:t> </a:t>
            </a:r>
            <a:r>
              <a:rPr lang="nl-NL" dirty="0" err="1"/>
              <a:t>stave</a:t>
            </a:r>
            <a:r>
              <a:rPr lang="nl-NL" dirty="0"/>
              <a:t> </a:t>
            </a:r>
            <a:r>
              <a:rPr lang="nl-NL" dirty="0" err="1"/>
              <a:t>ends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003: 35236003</a:t>
            </a:r>
          </a:p>
          <a:p>
            <a:pPr lvl="1"/>
            <a:r>
              <a:rPr lang="nl-NL" dirty="0"/>
              <a:t>The </a:t>
            </a:r>
            <a:r>
              <a:rPr lang="nl-NL" dirty="0" err="1"/>
              <a:t>bottom</a:t>
            </a:r>
            <a:r>
              <a:rPr lang="nl-NL" dirty="0"/>
              <a:t> </a:t>
            </a:r>
            <a:r>
              <a:rPr lang="nl-NL" dirty="0" err="1"/>
              <a:t>stave</a:t>
            </a:r>
            <a:r>
              <a:rPr lang="nl-NL" dirty="0"/>
              <a:t> </a:t>
            </a:r>
            <a:r>
              <a:rPr lang="nl-NL" dirty="0" err="1"/>
              <a:t>ends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004: 35236004</a:t>
            </a:r>
          </a:p>
          <a:p>
            <a:pPr lvl="1"/>
            <a:endParaRPr lang="nl-NL" dirty="0"/>
          </a:p>
          <a:p>
            <a:r>
              <a:rPr lang="nl-NL" dirty="0"/>
              <a:t>It is </a:t>
            </a:r>
            <a:r>
              <a:rPr lang="nl-NL" dirty="0" err="1"/>
              <a:t>not</a:t>
            </a:r>
            <a:r>
              <a:rPr lang="nl-NL" dirty="0"/>
              <a:t> </a:t>
            </a:r>
            <a:r>
              <a:rPr lang="nl-NL" dirty="0" err="1"/>
              <a:t>mandatory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register </a:t>
            </a:r>
            <a:r>
              <a:rPr lang="nl-NL" dirty="0" err="1"/>
              <a:t>parts</a:t>
            </a:r>
            <a:endParaRPr lang="nl-NL" dirty="0"/>
          </a:p>
          <a:p>
            <a:r>
              <a:rPr lang="nl-NL" dirty="0"/>
              <a:t>A </a:t>
            </a:r>
            <a:r>
              <a:rPr lang="nl-NL" dirty="0" err="1"/>
              <a:t>main</a:t>
            </a:r>
            <a:r>
              <a:rPr lang="nl-NL" dirty="0"/>
              <a:t> </a:t>
            </a:r>
            <a:r>
              <a:rPr lang="nl-NL" dirty="0" err="1"/>
              <a:t>number</a:t>
            </a:r>
            <a:r>
              <a:rPr lang="nl-NL" dirty="0"/>
              <a:t> has </a:t>
            </a:r>
            <a:r>
              <a:rPr lang="nl-NL" dirty="0" err="1"/>
              <a:t>the</a:t>
            </a:r>
            <a:r>
              <a:rPr lang="nl-NL" dirty="0"/>
              <a:t> syntax: </a:t>
            </a:r>
            <a:r>
              <a:rPr lang="nl-NL" b="1" dirty="0">
                <a:solidFill>
                  <a:srgbClr val="0070C0"/>
                </a:solidFill>
              </a:rPr>
              <a:t>12345</a:t>
            </a:r>
            <a:r>
              <a:rPr lang="nl-NL" dirty="0"/>
              <a:t>000</a:t>
            </a:r>
          </a:p>
          <a:p>
            <a:r>
              <a:rPr lang="nl-NL" dirty="0"/>
              <a:t>A part has </a:t>
            </a:r>
            <a:r>
              <a:rPr lang="nl-NL" dirty="0" err="1"/>
              <a:t>the</a:t>
            </a:r>
            <a:r>
              <a:rPr lang="nl-NL" dirty="0"/>
              <a:t> syntax: 12345</a:t>
            </a:r>
            <a:r>
              <a:rPr lang="nl-NL" b="1" dirty="0">
                <a:solidFill>
                  <a:srgbClr val="0070C0"/>
                </a:solidFill>
              </a:rPr>
              <a:t>001</a:t>
            </a:r>
          </a:p>
          <a:p>
            <a:pPr lvl="1"/>
            <a:endParaRPr lang="nl-NL" dirty="0"/>
          </a:p>
          <a:p>
            <a:pPr lvl="1"/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27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6D9A0749-061D-E23E-F60F-28614A47BA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864" y="267748"/>
            <a:ext cx="3810000" cy="518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26911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WOODAN </a:t>
            </a:r>
            <a:r>
              <a:rPr lang="nl-NL" dirty="0" err="1"/>
              <a:t>numbers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28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499863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WOODAN </a:t>
            </a:r>
            <a:r>
              <a:rPr lang="nl-NL" dirty="0" err="1"/>
              <a:t>appoints</a:t>
            </a:r>
            <a:r>
              <a:rPr lang="nl-NL" dirty="0"/>
              <a:t> </a:t>
            </a:r>
            <a:r>
              <a:rPr lang="nl-NL" dirty="0" err="1"/>
              <a:t>every</a:t>
            </a:r>
            <a:r>
              <a:rPr lang="nl-NL" dirty="0"/>
              <a:t> artefact a </a:t>
            </a:r>
            <a:r>
              <a:rPr lang="nl-NL" dirty="0" err="1"/>
              <a:t>unique</a:t>
            </a:r>
            <a:r>
              <a:rPr lang="nl-NL" dirty="0"/>
              <a:t> </a:t>
            </a:r>
            <a:r>
              <a:rPr lang="nl-NL" dirty="0" err="1"/>
              <a:t>number</a:t>
            </a:r>
            <a:r>
              <a:rPr lang="nl-NL" dirty="0"/>
              <a:t>: </a:t>
            </a:r>
            <a:r>
              <a:rPr lang="nl-NL" b="1" dirty="0">
                <a:solidFill>
                  <a:srgbClr val="0070C0"/>
                </a:solidFill>
              </a:rPr>
              <a:t>12345000</a:t>
            </a:r>
          </a:p>
          <a:p>
            <a:r>
              <a:rPr lang="nl-NL" dirty="0"/>
              <a:t>WOODAN </a:t>
            </a:r>
            <a:r>
              <a:rPr lang="nl-NL" dirty="0" err="1"/>
              <a:t>numbers</a:t>
            </a:r>
            <a:r>
              <a:rPr lang="nl-NL" dirty="0"/>
              <a:t> are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used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references</a:t>
            </a:r>
            <a:endParaRPr lang="nl-NL" dirty="0"/>
          </a:p>
          <a:p>
            <a:r>
              <a:rPr lang="nl-NL" dirty="0"/>
              <a:t>We have </a:t>
            </a:r>
            <a:r>
              <a:rPr lang="nl-NL" dirty="0" err="1"/>
              <a:t>published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article</a:t>
            </a:r>
            <a:r>
              <a:rPr lang="nl-NL" dirty="0"/>
              <a:t> of </a:t>
            </a:r>
            <a:r>
              <a:rPr lang="nl-NL" dirty="0" err="1"/>
              <a:t>our</a:t>
            </a:r>
            <a:r>
              <a:rPr lang="nl-NL" dirty="0"/>
              <a:t> solution in </a:t>
            </a:r>
            <a:r>
              <a:rPr lang="nl-NL" b="0" i="1" dirty="0" err="1">
                <a:effectLst/>
                <a:latin typeface="-apple-system"/>
              </a:rPr>
              <a:t>Vegetation</a:t>
            </a:r>
            <a:r>
              <a:rPr lang="nl-NL" b="0" i="1" dirty="0">
                <a:effectLst/>
                <a:latin typeface="-apple-system"/>
              </a:rPr>
              <a:t> </a:t>
            </a:r>
            <a:r>
              <a:rPr lang="nl-NL" b="0" i="1" dirty="0" err="1">
                <a:effectLst/>
                <a:latin typeface="-apple-system"/>
              </a:rPr>
              <a:t>History</a:t>
            </a:r>
            <a:r>
              <a:rPr lang="nl-NL" b="0" i="1" dirty="0">
                <a:effectLst/>
                <a:latin typeface="-apple-system"/>
              </a:rPr>
              <a:t> </a:t>
            </a:r>
            <a:r>
              <a:rPr lang="nl-NL" b="0" i="1" dirty="0" err="1">
                <a:effectLst/>
                <a:latin typeface="-apple-system"/>
              </a:rPr>
              <a:t>and</a:t>
            </a:r>
            <a:r>
              <a:rPr lang="nl-NL" b="0" i="1" dirty="0">
                <a:effectLst/>
                <a:latin typeface="-apple-system"/>
              </a:rPr>
              <a:t> </a:t>
            </a:r>
            <a:r>
              <a:rPr lang="nl-NL" b="0" i="1" dirty="0" err="1">
                <a:effectLst/>
                <a:latin typeface="-apple-system"/>
              </a:rPr>
              <a:t>Archaeobotany</a:t>
            </a:r>
            <a:r>
              <a:rPr lang="nl-NL" b="0" i="0" dirty="0">
                <a:effectLst/>
                <a:latin typeface="-apple-system"/>
              </a:rPr>
              <a:t> of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January</a:t>
            </a:r>
            <a:r>
              <a:rPr lang="nl-NL" b="0" i="0" dirty="0">
                <a:effectLst/>
                <a:latin typeface="-apple-system"/>
              </a:rPr>
              <a:t> 2022</a:t>
            </a:r>
            <a:endParaRPr lang="nl-NL" dirty="0"/>
          </a:p>
          <a:p>
            <a:endParaRPr lang="nl-NL" dirty="0"/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6A15115B-D11D-2A8F-8411-84EA5A051F4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85654" y="58331"/>
            <a:ext cx="5731095" cy="6206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78006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Controlled</a:t>
            </a:r>
            <a:r>
              <a:rPr lang="nl-NL" dirty="0"/>
              <a:t> </a:t>
            </a:r>
            <a:r>
              <a:rPr lang="nl-NL" dirty="0" err="1"/>
              <a:t>vocabulary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29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554492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WOODAN </a:t>
            </a:r>
            <a:r>
              <a:rPr lang="nl-NL" dirty="0" err="1"/>
              <a:t>mainly</a:t>
            </a:r>
            <a:r>
              <a:rPr lang="nl-NL" dirty="0"/>
              <a:t> </a:t>
            </a:r>
            <a:r>
              <a:rPr lang="nl-NL" dirty="0" err="1"/>
              <a:t>translates</a:t>
            </a:r>
            <a:r>
              <a:rPr lang="nl-NL" dirty="0"/>
              <a:t> </a:t>
            </a:r>
            <a:r>
              <a:rPr lang="nl-NL" dirty="0" err="1"/>
              <a:t>using</a:t>
            </a:r>
            <a:r>
              <a:rPr lang="nl-NL" dirty="0"/>
              <a:t> a </a:t>
            </a:r>
            <a:r>
              <a:rPr lang="nl-NL" dirty="0" err="1"/>
              <a:t>vocabulary</a:t>
            </a:r>
            <a:r>
              <a:rPr lang="nl-NL" dirty="0"/>
              <a:t> </a:t>
            </a:r>
            <a:r>
              <a:rPr lang="nl-NL" dirty="0" err="1"/>
              <a:t>defined</a:t>
            </a:r>
            <a:r>
              <a:rPr lang="nl-NL" dirty="0"/>
              <a:t> in </a:t>
            </a:r>
            <a:r>
              <a:rPr lang="nl-NL" dirty="0" err="1"/>
              <a:t>the</a:t>
            </a:r>
            <a:r>
              <a:rPr lang="nl-NL" dirty="0"/>
              <a:t> database</a:t>
            </a:r>
          </a:p>
          <a:p>
            <a:r>
              <a:rPr lang="nl-NL" dirty="0"/>
              <a:t>A list of </a:t>
            </a:r>
            <a:r>
              <a:rPr lang="nl-NL" dirty="0" err="1"/>
              <a:t>wood</a:t>
            </a:r>
            <a:r>
              <a:rPr lang="nl-NL" dirty="0"/>
              <a:t> species is </a:t>
            </a:r>
            <a:r>
              <a:rPr lang="nl-NL" dirty="0" err="1"/>
              <a:t>often</a:t>
            </a:r>
            <a:r>
              <a:rPr lang="nl-NL" dirty="0"/>
              <a:t> </a:t>
            </a:r>
            <a:r>
              <a:rPr lang="nl-NL" dirty="0" err="1"/>
              <a:t>accepted</a:t>
            </a:r>
            <a:r>
              <a:rPr lang="nl-NL" dirty="0"/>
              <a:t> </a:t>
            </a:r>
            <a:r>
              <a:rPr lang="nl-NL" dirty="0" err="1"/>
              <a:t>by</a:t>
            </a:r>
            <a:r>
              <a:rPr lang="nl-NL" dirty="0"/>
              <a:t> </a:t>
            </a:r>
            <a:r>
              <a:rPr lang="nl-NL" dirty="0" err="1"/>
              <a:t>all</a:t>
            </a:r>
            <a:r>
              <a:rPr lang="nl-NL" dirty="0"/>
              <a:t> users, but </a:t>
            </a:r>
            <a:r>
              <a:rPr lang="nl-NL" dirty="0" err="1"/>
              <a:t>this</a:t>
            </a:r>
            <a:r>
              <a:rPr lang="nl-NL" dirty="0"/>
              <a:t> is </a:t>
            </a:r>
            <a:r>
              <a:rPr lang="nl-NL" dirty="0" err="1"/>
              <a:t>not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case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all</a:t>
            </a:r>
            <a:r>
              <a:rPr lang="nl-NL" dirty="0"/>
              <a:t> </a:t>
            </a:r>
            <a:r>
              <a:rPr lang="nl-NL" dirty="0" err="1"/>
              <a:t>lists</a:t>
            </a:r>
            <a:endParaRPr lang="nl-NL" dirty="0"/>
          </a:p>
          <a:p>
            <a:r>
              <a:rPr lang="nl-NL" dirty="0" err="1"/>
              <a:t>What</a:t>
            </a:r>
            <a:r>
              <a:rPr lang="nl-NL" dirty="0"/>
              <a:t> we </a:t>
            </a:r>
            <a:r>
              <a:rPr lang="nl-NL" dirty="0" err="1"/>
              <a:t>might</a:t>
            </a:r>
            <a:r>
              <a:rPr lang="nl-NL" dirty="0"/>
              <a:t> call a </a:t>
            </a:r>
            <a:r>
              <a:rPr lang="nl-NL" dirty="0" err="1"/>
              <a:t>Coffin</a:t>
            </a:r>
            <a:r>
              <a:rPr lang="nl-NL" dirty="0"/>
              <a:t> in English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translated</a:t>
            </a:r>
            <a:r>
              <a:rPr lang="nl-NL" dirty="0"/>
              <a:t> as a “doodskist” or “grafkist” in Dutch</a:t>
            </a:r>
          </a:p>
          <a:p>
            <a:r>
              <a:rPr lang="nl-NL" dirty="0"/>
              <a:t>How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maintain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balance</a:t>
            </a:r>
            <a:r>
              <a:rPr lang="nl-NL" dirty="0"/>
              <a:t> </a:t>
            </a:r>
            <a:r>
              <a:rPr lang="nl-NL" dirty="0" err="1"/>
              <a:t>between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freedom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enter </a:t>
            </a:r>
            <a:r>
              <a:rPr lang="nl-NL" dirty="0" err="1"/>
              <a:t>words</a:t>
            </a:r>
            <a:r>
              <a:rPr lang="nl-NL" dirty="0"/>
              <a:t> </a:t>
            </a:r>
            <a:r>
              <a:rPr lang="nl-NL" dirty="0" err="1"/>
              <a:t>deemed</a:t>
            </a:r>
            <a:r>
              <a:rPr lang="nl-NL" dirty="0"/>
              <a:t> </a:t>
            </a:r>
            <a:r>
              <a:rPr lang="nl-NL" dirty="0" err="1"/>
              <a:t>suitable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construction</a:t>
            </a:r>
            <a:r>
              <a:rPr lang="nl-NL" dirty="0"/>
              <a:t> of a system </a:t>
            </a:r>
            <a:r>
              <a:rPr lang="nl-NL" dirty="0" err="1"/>
              <a:t>that</a:t>
            </a:r>
            <a:r>
              <a:rPr lang="nl-NL" dirty="0"/>
              <a:t> is </a:t>
            </a:r>
            <a:r>
              <a:rPr lang="nl-NL" dirty="0" err="1"/>
              <a:t>deemed</a:t>
            </a:r>
            <a:r>
              <a:rPr lang="nl-NL" dirty="0"/>
              <a:t> </a:t>
            </a:r>
            <a:r>
              <a:rPr lang="nl-NL" dirty="0" err="1"/>
              <a:t>too</a:t>
            </a:r>
            <a:r>
              <a:rPr lang="nl-NL" dirty="0"/>
              <a:t> </a:t>
            </a:r>
            <a:r>
              <a:rPr lang="nl-NL" dirty="0" err="1"/>
              <a:t>rigid</a:t>
            </a:r>
            <a:r>
              <a:rPr lang="nl-NL" dirty="0"/>
              <a:t>?</a:t>
            </a:r>
          </a:p>
          <a:p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use</a:t>
            </a:r>
            <a:r>
              <a:rPr lang="nl-NL" dirty="0"/>
              <a:t> a </a:t>
            </a:r>
            <a:r>
              <a:rPr lang="nl-NL" dirty="0" err="1"/>
              <a:t>controlled</a:t>
            </a:r>
            <a:r>
              <a:rPr lang="nl-NL" dirty="0"/>
              <a:t> </a:t>
            </a:r>
            <a:r>
              <a:rPr lang="nl-NL" dirty="0" err="1"/>
              <a:t>vocabulary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how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apply</a:t>
            </a:r>
            <a:r>
              <a:rPr lang="nl-NL" dirty="0"/>
              <a:t> </a:t>
            </a:r>
            <a:r>
              <a:rPr lang="nl-NL" dirty="0" err="1"/>
              <a:t>it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several</a:t>
            </a:r>
            <a:r>
              <a:rPr lang="nl-NL" dirty="0"/>
              <a:t> </a:t>
            </a:r>
            <a:r>
              <a:rPr lang="nl-NL" dirty="0" err="1"/>
              <a:t>countries</a:t>
            </a:r>
            <a:r>
              <a:rPr lang="nl-NL" dirty="0"/>
              <a:t>?</a:t>
            </a:r>
          </a:p>
          <a:p>
            <a:r>
              <a:rPr lang="nl-NL" dirty="0"/>
              <a:t>How </a:t>
            </a:r>
            <a:r>
              <a:rPr lang="nl-NL" dirty="0" err="1"/>
              <a:t>to</a:t>
            </a:r>
            <a:r>
              <a:rPr lang="nl-NL" dirty="0"/>
              <a:t> let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specialists</a:t>
            </a:r>
            <a:r>
              <a:rPr lang="nl-NL" dirty="0"/>
              <a:t> </a:t>
            </a:r>
            <a:r>
              <a:rPr lang="nl-NL" dirty="0" err="1"/>
              <a:t>decide</a:t>
            </a:r>
            <a:r>
              <a:rPr lang="nl-NL" dirty="0"/>
              <a:t>? 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534A0D1C-FF59-E7ED-939D-9F84BC18C2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3" t="2004" r="1049" b="6366"/>
          <a:stretch/>
        </p:blipFill>
        <p:spPr bwMode="auto">
          <a:xfrm>
            <a:off x="4806891" y="431999"/>
            <a:ext cx="6849879" cy="5113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02530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 rtlCol="0"/>
          <a:lstStyle/>
          <a:p>
            <a:pPr rtl="0"/>
            <a:r>
              <a:rPr lang="nl-NL" dirty="0"/>
              <a:t>Part 1</a:t>
            </a:r>
            <a:endParaRPr lang="nl-NL" i="1" dirty="0"/>
          </a:p>
        </p:txBody>
      </p:sp>
      <p:sp>
        <p:nvSpPr>
          <p:cNvPr id="4" name="Subtitel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nl-NL" dirty="0" err="1"/>
              <a:t>What</a:t>
            </a:r>
            <a:r>
              <a:rPr lang="nl-NL" dirty="0"/>
              <a:t> is WOODAN?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</a:t>
            </a:fld>
            <a:endParaRPr lang="nl-NL"/>
          </a:p>
        </p:txBody>
      </p:sp>
      <p:pic>
        <p:nvPicPr>
          <p:cNvPr id="2" name="Afbeelding 1">
            <a:extLst>
              <a:ext uri="{FF2B5EF4-FFF2-40B4-BE49-F238E27FC236}">
                <a16:creationId xmlns:a16="http://schemas.microsoft.com/office/drawing/2014/main" id="{B984761E-766C-6854-47B2-CD5B2932EA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10" name="Tijdelijke aanduiding voor afbeelding 9" descr="Groene varen" title="Groene varen">
            <a:extLst>
              <a:ext uri="{FF2B5EF4-FFF2-40B4-BE49-F238E27FC236}">
                <a16:creationId xmlns:a16="http://schemas.microsoft.com/office/drawing/2014/main" id="{22628037-9F01-64B5-DFF0-0E230AD3E8B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11" b="10211"/>
          <a:stretch>
            <a:fillRect/>
          </a:stretch>
        </p:blipFill>
        <p:spPr>
          <a:xfrm>
            <a:off x="5243513" y="427038"/>
            <a:ext cx="6832600" cy="5537200"/>
          </a:xfrm>
        </p:spPr>
      </p:pic>
    </p:spTree>
    <p:extLst>
      <p:ext uri="{BB962C8B-B14F-4D97-AF65-F5344CB8AC3E}">
        <p14:creationId xmlns:p14="http://schemas.microsoft.com/office/powerpoint/2010/main" val="83426669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Archaeological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30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0" y="1313076"/>
            <a:ext cx="11426359" cy="398806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Here we have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definition</a:t>
            </a:r>
            <a:r>
              <a:rPr lang="nl-NL" dirty="0"/>
              <a:t> of </a:t>
            </a:r>
            <a:r>
              <a:rPr lang="nl-NL" dirty="0" err="1"/>
              <a:t>the</a:t>
            </a:r>
            <a:r>
              <a:rPr lang="nl-NL" dirty="0"/>
              <a:t> Roman </a:t>
            </a:r>
            <a:r>
              <a:rPr lang="nl-NL" dirty="0" err="1"/>
              <a:t>period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Flanders</a:t>
            </a:r>
            <a:r>
              <a:rPr lang="nl-NL" dirty="0"/>
              <a:t> (</a:t>
            </a:r>
            <a:r>
              <a:rPr lang="nl-NL" dirty="0" err="1"/>
              <a:t>above</a:t>
            </a:r>
            <a:r>
              <a:rPr lang="nl-NL" dirty="0"/>
              <a:t>) </a:t>
            </a:r>
            <a:r>
              <a:rPr lang="nl-NL" dirty="0" err="1"/>
              <a:t>and</a:t>
            </a:r>
            <a:r>
              <a:rPr lang="nl-NL" dirty="0"/>
              <a:t> The Netherlands (below)</a:t>
            </a:r>
          </a:p>
          <a:p>
            <a:endParaRPr lang="nl-NL" dirty="0"/>
          </a:p>
        </p:txBody>
      </p:sp>
      <p:pic>
        <p:nvPicPr>
          <p:cNvPr id="3" name="Afbeelding 2">
            <a:extLst>
              <a:ext uri="{FF2B5EF4-FFF2-40B4-BE49-F238E27FC236}">
                <a16:creationId xmlns:a16="http://schemas.microsoft.com/office/drawing/2014/main" id="{5031D06D-EEC8-EFE3-FBAA-B011DE5B09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73937"/>
          <a:stretch/>
        </p:blipFill>
        <p:spPr>
          <a:xfrm>
            <a:off x="516835" y="1885004"/>
            <a:ext cx="11426360" cy="1498473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3A038D47-CC41-A19E-6C73-ED9EF2A8E6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011" y="3465323"/>
            <a:ext cx="11285989" cy="1835813"/>
          </a:xfrm>
          <a:prstGeom prst="rect">
            <a:avLst/>
          </a:prstGeom>
        </p:spPr>
      </p:pic>
      <p:sp>
        <p:nvSpPr>
          <p:cNvPr id="10" name="Tijdelijke aanduiding voor inhoud 3">
            <a:extLst>
              <a:ext uri="{FF2B5EF4-FFF2-40B4-BE49-F238E27FC236}">
                <a16:creationId xmlns:a16="http://schemas.microsoft.com/office/drawing/2014/main" id="{44FC5863-EEB0-0231-9DA4-134C275CEC63}"/>
              </a:ext>
            </a:extLst>
          </p:cNvPr>
          <p:cNvSpPr txBox="1">
            <a:spLocks/>
          </p:cNvSpPr>
          <p:nvPr/>
        </p:nvSpPr>
        <p:spPr>
          <a:xfrm>
            <a:off x="431999" y="5486472"/>
            <a:ext cx="11426359" cy="138678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How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ensure</a:t>
            </a:r>
            <a:r>
              <a:rPr lang="nl-NL" dirty="0"/>
              <a:t> </a:t>
            </a:r>
            <a:r>
              <a:rPr lang="nl-NL" dirty="0" err="1"/>
              <a:t>you</a:t>
            </a:r>
            <a:r>
              <a:rPr lang="nl-NL" dirty="0"/>
              <a:t> are </a:t>
            </a:r>
            <a:r>
              <a:rPr lang="nl-NL" dirty="0" err="1"/>
              <a:t>talking</a:t>
            </a:r>
            <a:r>
              <a:rPr lang="nl-NL" dirty="0"/>
              <a:t> </a:t>
            </a:r>
            <a:r>
              <a:rPr lang="nl-NL" dirty="0" err="1"/>
              <a:t>about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corrects time </a:t>
            </a:r>
            <a:r>
              <a:rPr lang="nl-NL" dirty="0" err="1"/>
              <a:t>period</a:t>
            </a:r>
            <a:r>
              <a:rPr lang="nl-NL" dirty="0"/>
              <a:t> </a:t>
            </a:r>
            <a:r>
              <a:rPr lang="nl-NL" dirty="0" err="1"/>
              <a:t>when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looking</a:t>
            </a:r>
            <a:r>
              <a:rPr lang="nl-NL" dirty="0"/>
              <a:t> at </a:t>
            </a:r>
            <a:r>
              <a:rPr lang="nl-NL" dirty="0" err="1"/>
              <a:t>finds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several</a:t>
            </a:r>
            <a:r>
              <a:rPr lang="nl-NL" dirty="0"/>
              <a:t> </a:t>
            </a:r>
            <a:r>
              <a:rPr lang="nl-NL" dirty="0" err="1"/>
              <a:t>countries</a:t>
            </a:r>
            <a:r>
              <a:rPr lang="nl-NL" dirty="0"/>
              <a:t>?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1804555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Archaeological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31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8D3FE2B6-CB6E-7207-CEDA-B463A77EF7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83321" y="2569084"/>
            <a:ext cx="6572250" cy="3476625"/>
          </a:xfrm>
          <a:prstGeom prst="rect">
            <a:avLst/>
          </a:prstGeom>
        </p:spPr>
      </p:pic>
      <p:sp>
        <p:nvSpPr>
          <p:cNvPr id="8" name="Tijdelijke aanduiding voor inhoud 3">
            <a:extLst>
              <a:ext uri="{FF2B5EF4-FFF2-40B4-BE49-F238E27FC236}">
                <a16:creationId xmlns:a16="http://schemas.microsoft.com/office/drawing/2014/main" id="{F2526B3A-0729-8033-0E5F-DB05EC9BB72D}"/>
              </a:ext>
            </a:extLst>
          </p:cNvPr>
          <p:cNvSpPr txBox="1">
            <a:spLocks/>
          </p:cNvSpPr>
          <p:nvPr/>
        </p:nvSpPr>
        <p:spPr>
          <a:xfrm>
            <a:off x="432000" y="1313076"/>
            <a:ext cx="11426359" cy="113856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WOODAN has </a:t>
            </a:r>
            <a:r>
              <a:rPr lang="nl-NL" dirty="0" err="1"/>
              <a:t>solved</a:t>
            </a:r>
            <a:r>
              <a:rPr lang="nl-NL" dirty="0"/>
              <a:t> </a:t>
            </a:r>
            <a:r>
              <a:rPr lang="nl-NL" dirty="0" err="1"/>
              <a:t>this</a:t>
            </a:r>
            <a:r>
              <a:rPr lang="nl-NL" dirty="0"/>
              <a:t> </a:t>
            </a:r>
            <a:r>
              <a:rPr lang="nl-NL" dirty="0" err="1"/>
              <a:t>by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registering</a:t>
            </a:r>
            <a:r>
              <a:rPr lang="nl-NL" dirty="0"/>
              <a:t> </a:t>
            </a:r>
            <a:r>
              <a:rPr lang="nl-NL" dirty="0" err="1"/>
              <a:t>archaeological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several</a:t>
            </a:r>
            <a:r>
              <a:rPr lang="nl-NL" dirty="0"/>
              <a:t> </a:t>
            </a:r>
            <a:r>
              <a:rPr lang="nl-NL" dirty="0" err="1"/>
              <a:t>regions</a:t>
            </a:r>
            <a:r>
              <a:rPr lang="nl-NL" dirty="0"/>
              <a:t>. </a:t>
            </a:r>
            <a:r>
              <a:rPr lang="nl-NL" dirty="0" err="1"/>
              <a:t>When</a:t>
            </a:r>
            <a:r>
              <a:rPr lang="nl-NL" dirty="0"/>
              <a:t> </a:t>
            </a:r>
            <a:r>
              <a:rPr lang="nl-NL" dirty="0" err="1"/>
              <a:t>adding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artifacts</a:t>
            </a:r>
            <a:r>
              <a:rPr lang="nl-NL" dirty="0"/>
              <a:t>, users first have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choose</a:t>
            </a:r>
            <a:r>
              <a:rPr lang="nl-NL" dirty="0"/>
              <a:t> a </a:t>
            </a:r>
            <a:r>
              <a:rPr lang="nl-NL" dirty="0" err="1"/>
              <a:t>region</a:t>
            </a:r>
            <a:r>
              <a:rPr lang="nl-NL" dirty="0"/>
              <a:t> </a:t>
            </a:r>
            <a:r>
              <a:rPr lang="nl-NL" dirty="0" err="1"/>
              <a:t>and</a:t>
            </a:r>
            <a:r>
              <a:rPr lang="nl-NL" dirty="0"/>
              <a:t> </a:t>
            </a:r>
            <a:r>
              <a:rPr lang="nl-NL" dirty="0" err="1"/>
              <a:t>only</a:t>
            </a:r>
            <a:r>
              <a:rPr lang="nl-NL" dirty="0"/>
              <a:t> </a:t>
            </a:r>
            <a:r>
              <a:rPr lang="nl-NL" dirty="0" err="1"/>
              <a:t>then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select a time </a:t>
            </a:r>
            <a:r>
              <a:rPr lang="nl-NL" dirty="0" err="1"/>
              <a:t>period</a:t>
            </a:r>
            <a:endParaRPr lang="nl-NL" dirty="0"/>
          </a:p>
          <a:p>
            <a:r>
              <a:rPr lang="nl-NL" dirty="0"/>
              <a:t>WOODAN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registers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time </a:t>
            </a:r>
            <a:r>
              <a:rPr lang="nl-NL" dirty="0" err="1"/>
              <a:t>periods</a:t>
            </a:r>
            <a:r>
              <a:rPr lang="nl-NL" dirty="0"/>
              <a:t> </a:t>
            </a:r>
            <a:r>
              <a:rPr lang="nl-NL" dirty="0" err="1"/>
              <a:t>using</a:t>
            </a:r>
            <a:r>
              <a:rPr lang="nl-NL" dirty="0"/>
              <a:t> absolute dates. </a:t>
            </a:r>
            <a:r>
              <a:rPr lang="nl-NL" dirty="0" err="1"/>
              <a:t>This</a:t>
            </a:r>
            <a:r>
              <a:rPr lang="nl-NL" dirty="0"/>
              <a:t> </a:t>
            </a:r>
            <a:r>
              <a:rPr lang="nl-NL" dirty="0" err="1"/>
              <a:t>makes</a:t>
            </a:r>
            <a:r>
              <a:rPr lang="nl-NL" dirty="0"/>
              <a:t> </a:t>
            </a:r>
            <a:r>
              <a:rPr lang="nl-NL" dirty="0" err="1"/>
              <a:t>it</a:t>
            </a:r>
            <a:r>
              <a:rPr lang="nl-NL" dirty="0"/>
              <a:t> </a:t>
            </a:r>
            <a:r>
              <a:rPr lang="nl-NL" dirty="0" err="1"/>
              <a:t>possible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compare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multiple </a:t>
            </a:r>
            <a:r>
              <a:rPr lang="nl-NL" dirty="0" err="1"/>
              <a:t>countries</a:t>
            </a:r>
            <a:endParaRPr lang="nl-NL" dirty="0"/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9188641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Coordinates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32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06444" cy="499863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Different </a:t>
            </a:r>
            <a:r>
              <a:rPr lang="nl-NL" dirty="0" err="1"/>
              <a:t>countries</a:t>
            </a:r>
            <a:r>
              <a:rPr lang="nl-NL" dirty="0"/>
              <a:t> </a:t>
            </a:r>
            <a:r>
              <a:rPr lang="nl-NL" dirty="0" err="1"/>
              <a:t>use</a:t>
            </a:r>
            <a:r>
              <a:rPr lang="nl-NL" dirty="0"/>
              <a:t> different </a:t>
            </a:r>
            <a:r>
              <a:rPr lang="nl-NL" dirty="0" err="1"/>
              <a:t>coordinate</a:t>
            </a:r>
            <a:r>
              <a:rPr lang="nl-NL" dirty="0"/>
              <a:t> systems</a:t>
            </a:r>
          </a:p>
          <a:p>
            <a:r>
              <a:rPr lang="nl-NL" dirty="0" err="1"/>
              <a:t>Flanders</a:t>
            </a:r>
            <a:r>
              <a:rPr lang="nl-NL" dirty="0"/>
              <a:t> </a:t>
            </a:r>
            <a:r>
              <a:rPr lang="nl-NL" dirty="0" err="1"/>
              <a:t>mainly</a:t>
            </a:r>
            <a:r>
              <a:rPr lang="nl-NL" dirty="0"/>
              <a:t> </a:t>
            </a:r>
            <a:r>
              <a:rPr lang="nl-NL" dirty="0" err="1"/>
              <a:t>uses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Lambert-</a:t>
            </a:r>
            <a:r>
              <a:rPr lang="nl-NL" dirty="0" err="1"/>
              <a:t>coordinates</a:t>
            </a:r>
            <a:r>
              <a:rPr lang="nl-NL" dirty="0"/>
              <a:t> </a:t>
            </a:r>
          </a:p>
          <a:p>
            <a:r>
              <a:rPr lang="nl-NL" dirty="0"/>
              <a:t>The Netherlands </a:t>
            </a:r>
            <a:r>
              <a:rPr lang="nl-NL" dirty="0" err="1"/>
              <a:t>mainly</a:t>
            </a:r>
            <a:r>
              <a:rPr lang="nl-NL" dirty="0"/>
              <a:t> </a:t>
            </a:r>
            <a:r>
              <a:rPr lang="nl-NL" dirty="0" err="1"/>
              <a:t>uses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Rijksdriehoeks-coordinates</a:t>
            </a:r>
            <a:endParaRPr lang="nl-NL" dirty="0"/>
          </a:p>
          <a:p>
            <a:r>
              <a:rPr lang="nl-NL" dirty="0"/>
              <a:t>International </a:t>
            </a:r>
            <a:r>
              <a:rPr lang="nl-NL" dirty="0" err="1"/>
              <a:t>the</a:t>
            </a:r>
            <a:r>
              <a:rPr lang="nl-NL" dirty="0"/>
              <a:t> Latitude Longitude system is </a:t>
            </a:r>
            <a:r>
              <a:rPr lang="nl-NL" dirty="0" err="1"/>
              <a:t>mainly</a:t>
            </a:r>
            <a:r>
              <a:rPr lang="nl-NL" dirty="0"/>
              <a:t> </a:t>
            </a:r>
            <a:r>
              <a:rPr lang="nl-NL" dirty="0" err="1"/>
              <a:t>used</a:t>
            </a:r>
            <a:r>
              <a:rPr lang="nl-NL" dirty="0"/>
              <a:t>.</a:t>
            </a:r>
          </a:p>
          <a:p>
            <a:r>
              <a:rPr lang="nl-NL" dirty="0"/>
              <a:t>Do </a:t>
            </a:r>
            <a:r>
              <a:rPr lang="nl-NL" dirty="0" err="1"/>
              <a:t>you</a:t>
            </a:r>
            <a:r>
              <a:rPr lang="nl-NL" dirty="0"/>
              <a:t> let users </a:t>
            </a:r>
            <a:r>
              <a:rPr lang="nl-NL" dirty="0" err="1"/>
              <a:t>convert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coordinates</a:t>
            </a:r>
            <a:r>
              <a:rPr lang="nl-NL" dirty="0"/>
              <a:t> or do </a:t>
            </a:r>
            <a:r>
              <a:rPr lang="nl-NL" dirty="0" err="1"/>
              <a:t>will</a:t>
            </a:r>
            <a:r>
              <a:rPr lang="nl-NL" dirty="0"/>
              <a:t> </a:t>
            </a:r>
            <a:r>
              <a:rPr lang="nl-NL" dirty="0" err="1"/>
              <a:t>you</a:t>
            </a:r>
            <a:r>
              <a:rPr lang="nl-NL" dirty="0"/>
              <a:t> program </a:t>
            </a:r>
            <a:r>
              <a:rPr lang="nl-NL" dirty="0" err="1"/>
              <a:t>the</a:t>
            </a:r>
            <a:r>
              <a:rPr lang="nl-NL" dirty="0"/>
              <a:t> system </a:t>
            </a:r>
            <a:r>
              <a:rPr lang="nl-NL" dirty="0" err="1"/>
              <a:t>to</a:t>
            </a:r>
            <a:r>
              <a:rPr lang="nl-NL" dirty="0"/>
              <a:t> do </a:t>
            </a:r>
            <a:r>
              <a:rPr lang="nl-NL" dirty="0" err="1"/>
              <a:t>it</a:t>
            </a:r>
            <a:r>
              <a:rPr lang="nl-NL" dirty="0"/>
              <a:t>?</a:t>
            </a:r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C18C0A9D-67E4-32E4-4119-00C4F33028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34500" y="0"/>
            <a:ext cx="2857500" cy="2838450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CB41531D-BDEF-C918-4751-321E6DAA347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8900" b="23624"/>
          <a:stretch/>
        </p:blipFill>
        <p:spPr>
          <a:xfrm>
            <a:off x="7179245" y="3812392"/>
            <a:ext cx="5012755" cy="2038224"/>
          </a:xfrm>
          <a:prstGeom prst="rect">
            <a:avLst/>
          </a:prstGeom>
        </p:spPr>
      </p:pic>
      <p:pic>
        <p:nvPicPr>
          <p:cNvPr id="5122" name="Picture 2" descr="Understanding Latitude and Longitude">
            <a:extLst>
              <a:ext uri="{FF2B5EF4-FFF2-40B4-BE49-F238E27FC236}">
                <a16:creationId xmlns:a16="http://schemas.microsoft.com/office/drawing/2014/main" id="{B5A815B1-60EA-EB40-52E7-C7F7CD8025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658" y="1390776"/>
            <a:ext cx="4439629" cy="2421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807475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Documents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33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0" name="Tijdelijke aanduiding voor inhoud 3">
            <a:extLst>
              <a:ext uri="{FF2B5EF4-FFF2-40B4-BE49-F238E27FC236}">
                <a16:creationId xmlns:a16="http://schemas.microsoft.com/office/drawing/2014/main" id="{333189EF-E460-F001-9C31-219F97F996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marL="0" indent="0" rtl="0">
              <a:buNone/>
            </a:pPr>
            <a:r>
              <a:rPr lang="nl-NL" sz="2800" dirty="0"/>
              <a:t>WOODAN has </a:t>
            </a:r>
            <a:r>
              <a:rPr lang="nl-NL" sz="2800" dirty="0" err="1"/>
              <a:t>several</a:t>
            </a:r>
            <a:r>
              <a:rPr lang="nl-NL" sz="2800" dirty="0"/>
              <a:t> </a:t>
            </a:r>
            <a:r>
              <a:rPr lang="nl-NL" sz="2800" dirty="0" err="1"/>
              <a:t>documents</a:t>
            </a:r>
            <a:r>
              <a:rPr lang="nl-NL" sz="2800" dirty="0"/>
              <a:t> on these topics online:</a:t>
            </a:r>
          </a:p>
          <a:p>
            <a:pPr rtl="0"/>
            <a:r>
              <a:rPr lang="nl-NL" dirty="0"/>
              <a:t>The systems manual</a:t>
            </a:r>
          </a:p>
          <a:p>
            <a:pPr rtl="0"/>
            <a:r>
              <a:rPr lang="nl-NL" b="0" i="0" dirty="0" err="1">
                <a:solidFill>
                  <a:srgbClr val="374151"/>
                </a:solidFill>
                <a:effectLst/>
                <a:latin typeface="Söhne"/>
              </a:rPr>
              <a:t>Results</a:t>
            </a:r>
            <a:r>
              <a:rPr lang="nl-NL" b="0" i="0" dirty="0">
                <a:solidFill>
                  <a:srgbClr val="374151"/>
                </a:solidFill>
                <a:effectLst/>
                <a:latin typeface="Söhne"/>
              </a:rPr>
              <a:t> of </a:t>
            </a:r>
            <a:r>
              <a:rPr lang="nl-NL" b="0" i="0" dirty="0" err="1">
                <a:solidFill>
                  <a:srgbClr val="374151"/>
                </a:solidFill>
                <a:effectLst/>
                <a:latin typeface="Söhne"/>
              </a:rPr>
              <a:t>our</a:t>
            </a:r>
            <a:r>
              <a:rPr lang="nl-NL" b="0" i="0" dirty="0">
                <a:solidFill>
                  <a:srgbClr val="374151"/>
                </a:solidFill>
                <a:effectLst/>
                <a:latin typeface="Söhne"/>
              </a:rPr>
              <a:t> </a:t>
            </a:r>
            <a:r>
              <a:rPr lang="nl-NL" b="0" i="0" dirty="0" err="1">
                <a:solidFill>
                  <a:srgbClr val="374151"/>
                </a:solidFill>
                <a:effectLst/>
                <a:latin typeface="Söhne"/>
              </a:rPr>
              <a:t>synthesizing</a:t>
            </a:r>
            <a:r>
              <a:rPr lang="nl-NL" b="0" i="0" dirty="0">
                <a:solidFill>
                  <a:srgbClr val="374151"/>
                </a:solidFill>
                <a:effectLst/>
                <a:latin typeface="Söhne"/>
              </a:rPr>
              <a:t> </a:t>
            </a:r>
            <a:r>
              <a:rPr lang="nl-NL" b="0" i="0" dirty="0" err="1">
                <a:solidFill>
                  <a:srgbClr val="374151"/>
                </a:solidFill>
                <a:effectLst/>
                <a:latin typeface="Söhne"/>
              </a:rPr>
              <a:t>archaeological</a:t>
            </a:r>
            <a:r>
              <a:rPr lang="nl-NL" b="0" i="0" dirty="0">
                <a:solidFill>
                  <a:srgbClr val="374151"/>
                </a:solidFill>
                <a:effectLst/>
                <a:latin typeface="Söhne"/>
              </a:rPr>
              <a:t> research</a:t>
            </a:r>
            <a:endParaRPr lang="nl-NL" dirty="0"/>
          </a:p>
          <a:p>
            <a:pPr rtl="0"/>
            <a:r>
              <a:rPr lang="nl-NL" dirty="0"/>
              <a:t>Publications </a:t>
            </a:r>
            <a:r>
              <a:rPr lang="nl-NL" dirty="0" err="1"/>
              <a:t>about</a:t>
            </a:r>
            <a:r>
              <a:rPr lang="nl-NL" dirty="0"/>
              <a:t> WOODAN</a:t>
            </a:r>
          </a:p>
          <a:p>
            <a:endParaRPr lang="nl-NL" dirty="0"/>
          </a:p>
        </p:txBody>
      </p:sp>
      <p:sp>
        <p:nvSpPr>
          <p:cNvPr id="11" name="Tijdelijke aanduiding voor inhoud 3">
            <a:extLst>
              <a:ext uri="{FF2B5EF4-FFF2-40B4-BE49-F238E27FC236}">
                <a16:creationId xmlns:a16="http://schemas.microsoft.com/office/drawing/2014/main" id="{D75CD199-9ACB-DE7F-6892-101EAA09A515}"/>
              </a:ext>
            </a:extLst>
          </p:cNvPr>
          <p:cNvSpPr txBox="1">
            <a:spLocks/>
          </p:cNvSpPr>
          <p:nvPr/>
        </p:nvSpPr>
        <p:spPr>
          <a:xfrm>
            <a:off x="6234224" y="3613558"/>
            <a:ext cx="5472000" cy="92264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>
                <a:hlinkClick r:id="rId4"/>
              </a:rPr>
              <a:t>https://woodan.org/documents</a:t>
            </a:r>
            <a:r>
              <a:rPr lang="nl-NL" sz="2800" dirty="0"/>
              <a:t> </a:t>
            </a:r>
          </a:p>
        </p:txBody>
      </p:sp>
      <p:pic>
        <p:nvPicPr>
          <p:cNvPr id="15" name="Afbeelding 14">
            <a:extLst>
              <a:ext uri="{FF2B5EF4-FFF2-40B4-BE49-F238E27FC236}">
                <a16:creationId xmlns:a16="http://schemas.microsoft.com/office/drawing/2014/main" id="{961160B6-64DA-5684-E218-2DD128CFB5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8947" y="184558"/>
            <a:ext cx="2333010" cy="3429000"/>
          </a:xfrm>
          <a:prstGeom prst="rect">
            <a:avLst/>
          </a:prstGeom>
        </p:spPr>
      </p:pic>
      <p:pic>
        <p:nvPicPr>
          <p:cNvPr id="22" name="Afbeelding 21">
            <a:extLst>
              <a:ext uri="{FF2B5EF4-FFF2-40B4-BE49-F238E27FC236}">
                <a16:creationId xmlns:a16="http://schemas.microsoft.com/office/drawing/2014/main" id="{45AA1954-9A47-EDB4-949C-EF8FE69DAF9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1566" y="3504237"/>
            <a:ext cx="1875395" cy="2671894"/>
          </a:xfrm>
          <a:prstGeom prst="rect">
            <a:avLst/>
          </a:prstGeom>
        </p:spPr>
      </p:pic>
      <p:pic>
        <p:nvPicPr>
          <p:cNvPr id="24" name="Afbeelding 23">
            <a:extLst>
              <a:ext uri="{FF2B5EF4-FFF2-40B4-BE49-F238E27FC236}">
                <a16:creationId xmlns:a16="http://schemas.microsoft.com/office/drawing/2014/main" id="{BD2FD35B-AFDB-3E97-D680-3B7B581EDA0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30905" y="4193"/>
            <a:ext cx="2776771" cy="2101836"/>
          </a:xfrm>
          <a:prstGeom prst="rect">
            <a:avLst/>
          </a:prstGeom>
        </p:spPr>
      </p:pic>
      <p:pic>
        <p:nvPicPr>
          <p:cNvPr id="17" name="Afbeelding 16">
            <a:extLst>
              <a:ext uri="{FF2B5EF4-FFF2-40B4-BE49-F238E27FC236}">
                <a16:creationId xmlns:a16="http://schemas.microsoft.com/office/drawing/2014/main" id="{C4204019-3D08-B255-0C26-30702649C97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657" y="779870"/>
            <a:ext cx="2490518" cy="3548250"/>
          </a:xfrm>
          <a:prstGeom prst="rect">
            <a:avLst/>
          </a:prstGeom>
        </p:spPr>
      </p:pic>
      <p:pic>
        <p:nvPicPr>
          <p:cNvPr id="18" name="Afbeelding 17">
            <a:extLst>
              <a:ext uri="{FF2B5EF4-FFF2-40B4-BE49-F238E27FC236}">
                <a16:creationId xmlns:a16="http://schemas.microsoft.com/office/drawing/2014/main" id="{CDE62264-E82D-F17B-3821-02793843553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61676" y="1655014"/>
            <a:ext cx="3025981" cy="3276859"/>
          </a:xfrm>
          <a:prstGeom prst="rect">
            <a:avLst/>
          </a:prstGeom>
        </p:spPr>
      </p:pic>
      <p:pic>
        <p:nvPicPr>
          <p:cNvPr id="20" name="Afbeelding 19">
            <a:extLst>
              <a:ext uri="{FF2B5EF4-FFF2-40B4-BE49-F238E27FC236}">
                <a16:creationId xmlns:a16="http://schemas.microsoft.com/office/drawing/2014/main" id="{E9E72E54-5D76-ADF2-0C7C-1F45D033634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71957" y="2241608"/>
            <a:ext cx="2785791" cy="3934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90880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Elevator Pitch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34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5826186" cy="499863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WOODAN is to be uses as a </a:t>
            </a:r>
            <a:r>
              <a:rPr lang="en-US" u="sng" dirty="0"/>
              <a:t>scientific database </a:t>
            </a:r>
            <a:r>
              <a:rPr lang="en-US" dirty="0"/>
              <a:t>for saving and referencing finds</a:t>
            </a:r>
          </a:p>
          <a:p>
            <a:r>
              <a:rPr lang="en-US" dirty="0"/>
              <a:t>WOODAN can be seen as a </a:t>
            </a:r>
            <a:r>
              <a:rPr lang="en-US" u="sng" dirty="0"/>
              <a:t>digital museum </a:t>
            </a:r>
            <a:r>
              <a:rPr lang="en-US" dirty="0"/>
              <a:t>full of interesting artefacts</a:t>
            </a:r>
          </a:p>
          <a:p>
            <a:r>
              <a:rPr lang="en-US" dirty="0"/>
              <a:t>WOODAN might be uses as a </a:t>
            </a:r>
            <a:r>
              <a:rPr lang="en-US" u="sng" dirty="0"/>
              <a:t>platform for archaeological specialists</a:t>
            </a:r>
          </a:p>
          <a:p>
            <a:r>
              <a:rPr lang="en-US" dirty="0"/>
              <a:t>WOODAN provides access to </a:t>
            </a:r>
            <a:r>
              <a:rPr lang="en-US" u="sng" dirty="0"/>
              <a:t>information otherwise spread in many books</a:t>
            </a:r>
          </a:p>
          <a:p>
            <a:r>
              <a:rPr lang="en-US" dirty="0"/>
              <a:t>WOODAN </a:t>
            </a:r>
            <a:r>
              <a:rPr lang="en-US" u="sng" dirty="0"/>
              <a:t>works together with museums and depots </a:t>
            </a:r>
            <a:r>
              <a:rPr lang="en-US" dirty="0"/>
              <a:t>in order to publish finds</a:t>
            </a:r>
          </a:p>
          <a:p>
            <a:r>
              <a:rPr lang="en-US" dirty="0"/>
              <a:t>WOODAN offers experts an opportunity to </a:t>
            </a:r>
            <a:r>
              <a:rPr lang="en-US" u="sng" dirty="0"/>
              <a:t>store and share their finds</a:t>
            </a:r>
          </a:p>
          <a:p>
            <a:endParaRPr lang="nl-NL" dirty="0"/>
          </a:p>
          <a:p>
            <a:pPr marL="0" indent="0">
              <a:buNone/>
            </a:pPr>
            <a:endParaRPr lang="nl-NL" dirty="0"/>
          </a:p>
          <a:p>
            <a:endParaRPr lang="nl-NL" dirty="0"/>
          </a:p>
        </p:txBody>
      </p:sp>
      <p:pic>
        <p:nvPicPr>
          <p:cNvPr id="10" name="Afbeelding 9" descr="Afbeelding met wapen, sluiten&#10;&#10;Automatisch gegenereerde beschrijving">
            <a:extLst>
              <a:ext uri="{FF2B5EF4-FFF2-40B4-BE49-F238E27FC236}">
                <a16:creationId xmlns:a16="http://schemas.microsoft.com/office/drawing/2014/main" id="{FF4AE73A-A1D2-A76E-AB7B-502B658BE13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63343"/>
          <a:stretch/>
        </p:blipFill>
        <p:spPr>
          <a:xfrm>
            <a:off x="8002118" y="0"/>
            <a:ext cx="418988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230734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Other</a:t>
            </a:r>
            <a:r>
              <a:rPr lang="nl-NL" dirty="0"/>
              <a:t> </a:t>
            </a:r>
            <a:r>
              <a:rPr lang="nl-NL" dirty="0" err="1"/>
              <a:t>developments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35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0" name="Tijdelijke aanduiding voor inhoud 3">
            <a:extLst>
              <a:ext uri="{FF2B5EF4-FFF2-40B4-BE49-F238E27FC236}">
                <a16:creationId xmlns:a16="http://schemas.microsoft.com/office/drawing/2014/main" id="{333189EF-E460-F001-9C31-219F97F996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951951"/>
          </a:xfrm>
        </p:spPr>
        <p:txBody>
          <a:bodyPr rtlCol="0"/>
          <a:lstStyle/>
          <a:p>
            <a:pPr rtl="0"/>
            <a:r>
              <a:rPr lang="nl-NL" dirty="0"/>
              <a:t>We are </a:t>
            </a:r>
            <a:r>
              <a:rPr lang="nl-NL" dirty="0" err="1"/>
              <a:t>working</a:t>
            </a:r>
            <a:r>
              <a:rPr lang="nl-NL" dirty="0"/>
              <a:t> on a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separate</a:t>
            </a:r>
            <a:r>
              <a:rPr lang="nl-NL" dirty="0"/>
              <a:t> database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charcoal</a:t>
            </a:r>
            <a:endParaRPr lang="nl-NL" dirty="0"/>
          </a:p>
          <a:p>
            <a:pPr rtl="0"/>
            <a:r>
              <a:rPr lang="nl-NL" dirty="0"/>
              <a:t>We are </a:t>
            </a:r>
            <a:r>
              <a:rPr lang="nl-NL" dirty="0" err="1"/>
              <a:t>working</a:t>
            </a:r>
            <a:r>
              <a:rPr lang="nl-NL" dirty="0"/>
              <a:t> on a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separate</a:t>
            </a:r>
            <a:r>
              <a:rPr lang="nl-NL" dirty="0"/>
              <a:t> database </a:t>
            </a:r>
            <a:r>
              <a:rPr lang="nl-NL" dirty="0" err="1"/>
              <a:t>for</a:t>
            </a:r>
            <a:r>
              <a:rPr lang="nl-NL" dirty="0"/>
              <a:t> barrel </a:t>
            </a:r>
            <a:r>
              <a:rPr lang="nl-NL" dirty="0" err="1"/>
              <a:t>marks</a:t>
            </a:r>
            <a:r>
              <a:rPr lang="nl-NL" dirty="0"/>
              <a:t>:</a:t>
            </a:r>
          </a:p>
        </p:txBody>
      </p:sp>
      <p:pic>
        <p:nvPicPr>
          <p:cNvPr id="3" name="Afbeelding 2" descr="Afbeelding met verschillende, grill&#10;&#10;Automatisch gegenereerde beschrijving">
            <a:extLst>
              <a:ext uri="{FF2B5EF4-FFF2-40B4-BE49-F238E27FC236}">
                <a16:creationId xmlns:a16="http://schemas.microsoft.com/office/drawing/2014/main" id="{74CA7D73-430A-9D59-E84D-452FC62C236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62061"/>
          <a:stretch/>
        </p:blipFill>
        <p:spPr>
          <a:xfrm>
            <a:off x="0" y="0"/>
            <a:ext cx="3914775" cy="6858000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E5578070-1B41-BD17-716A-68134064C3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23148" y="2480473"/>
            <a:ext cx="4516756" cy="3324584"/>
          </a:xfrm>
          <a:prstGeom prst="rect">
            <a:avLst/>
          </a:prstGeom>
          <a:ln w="28575">
            <a:noFill/>
          </a:ln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CDD677B9-B109-A407-5366-E4E38AF79F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81725" y="3027553"/>
            <a:ext cx="2003251" cy="2230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23755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Feel free </a:t>
            </a:r>
            <a:r>
              <a:rPr lang="nl-NL" dirty="0" err="1"/>
              <a:t>to</a:t>
            </a:r>
            <a:r>
              <a:rPr lang="nl-NL" dirty="0"/>
              <a:t> contact </a:t>
            </a:r>
            <a:r>
              <a:rPr lang="nl-NL" dirty="0" err="1"/>
              <a:t>us</a:t>
            </a:r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1" y="1641446"/>
            <a:ext cx="5472000" cy="3681600"/>
          </a:xfrm>
        </p:spPr>
        <p:txBody>
          <a:bodyPr rtlCol="0"/>
          <a:lstStyle/>
          <a:p>
            <a:pPr rtl="0"/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questions</a:t>
            </a:r>
            <a:r>
              <a:rPr lang="nl-NL" dirty="0"/>
              <a:t> </a:t>
            </a:r>
            <a:r>
              <a:rPr lang="nl-NL" dirty="0" err="1"/>
              <a:t>about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system</a:t>
            </a:r>
          </a:p>
          <a:p>
            <a:pPr rtl="0"/>
            <a:r>
              <a:rPr lang="nl-NL" dirty="0"/>
              <a:t>For feedback</a:t>
            </a:r>
          </a:p>
          <a:p>
            <a:pPr rtl="0"/>
            <a:r>
              <a:rPr lang="nl-NL" dirty="0"/>
              <a:t>Thinking </a:t>
            </a:r>
            <a:r>
              <a:rPr lang="nl-NL" dirty="0" err="1"/>
              <a:t>about</a:t>
            </a:r>
            <a:r>
              <a:rPr lang="nl-NL" dirty="0"/>
              <a:t> new </a:t>
            </a:r>
            <a:r>
              <a:rPr lang="nl-NL" dirty="0" err="1"/>
              <a:t>projects</a:t>
            </a:r>
            <a:endParaRPr lang="nl-NL" dirty="0"/>
          </a:p>
          <a:p>
            <a:pPr marL="266700" lvl="1" indent="0">
              <a:buNone/>
            </a:pPr>
            <a:endParaRPr lang="nl-NL" dirty="0"/>
          </a:p>
          <a:p>
            <a:pPr lvl="1"/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36</a:t>
            </a:fld>
            <a:endParaRPr lang="nl-NL"/>
          </a:p>
        </p:txBody>
      </p:sp>
      <p:pic>
        <p:nvPicPr>
          <p:cNvPr id="10" name="Tijdelijke aanduiding voor afbeelding 9" descr="Spiraalvorm in een schelp" title="Spiraalvorm in een schelp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3" name="Tijdelijke aanduiding voor inhoud 3">
            <a:extLst>
              <a:ext uri="{FF2B5EF4-FFF2-40B4-BE49-F238E27FC236}">
                <a16:creationId xmlns:a16="http://schemas.microsoft.com/office/drawing/2014/main" id="{ED44B269-1FC4-ACCC-7209-D7E9863A7062}"/>
              </a:ext>
            </a:extLst>
          </p:cNvPr>
          <p:cNvSpPr txBox="1">
            <a:spLocks/>
          </p:cNvSpPr>
          <p:nvPr/>
        </p:nvSpPr>
        <p:spPr>
          <a:xfrm>
            <a:off x="432001" y="2785545"/>
            <a:ext cx="5472000" cy="92264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>
                <a:hlinkClick r:id="rId5"/>
              </a:rPr>
              <a:t>stephan.nicolaij@woodan.org</a:t>
            </a:r>
            <a:r>
              <a:rPr lang="nl-NL" sz="2800" dirty="0"/>
              <a:t>  </a:t>
            </a:r>
          </a:p>
        </p:txBody>
      </p:sp>
      <p:sp>
        <p:nvSpPr>
          <p:cNvPr id="7" name="Tekstvak 6">
            <a:extLst>
              <a:ext uri="{FF2B5EF4-FFF2-40B4-BE49-F238E27FC236}">
                <a16:creationId xmlns:a16="http://schemas.microsoft.com/office/drawing/2014/main" id="{429045E5-61ED-284F-C341-287DF00B2F56}"/>
              </a:ext>
            </a:extLst>
          </p:cNvPr>
          <p:cNvSpPr txBox="1"/>
          <p:nvPr/>
        </p:nvSpPr>
        <p:spPr>
          <a:xfrm>
            <a:off x="158963" y="3251496"/>
            <a:ext cx="6018076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3200" dirty="0">
                <a:solidFill>
                  <a:srgbClr val="00B0F0"/>
                </a:solidFill>
              </a:rPr>
              <a:t>@WOODAN_wooden_artefacts</a:t>
            </a:r>
          </a:p>
        </p:txBody>
      </p:sp>
    </p:spTree>
    <p:extLst>
      <p:ext uri="{BB962C8B-B14F-4D97-AF65-F5344CB8AC3E}">
        <p14:creationId xmlns:p14="http://schemas.microsoft.com/office/powerpoint/2010/main" val="56055746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Tijdelijke aanduiding voor afbeelding 10" descr="close-up van boomschors">
            <a:extLst>
              <a:ext uri="{FF2B5EF4-FFF2-40B4-BE49-F238E27FC236}">
                <a16:creationId xmlns:a16="http://schemas.microsoft.com/office/drawing/2014/main" id="{FB979F51-1FDC-4F10-A363-8068A0DC1CD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72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148" b="148"/>
          <a:stretch/>
        </p:blipFill>
        <p:spPr/>
      </p:pic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9C56ECC4-6B4E-3C49-D4D5-31640D2174F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43089" y="1445089"/>
            <a:ext cx="6613389" cy="2406528"/>
          </a:xfrm>
        </p:spPr>
        <p:txBody>
          <a:bodyPr/>
          <a:lstStyle/>
          <a:p>
            <a:r>
              <a:rPr lang="nl-NL" sz="6000" dirty="0" err="1"/>
              <a:t>Thank</a:t>
            </a:r>
            <a:r>
              <a:rPr lang="nl-NL" sz="6000" dirty="0"/>
              <a:t> </a:t>
            </a:r>
            <a:r>
              <a:rPr lang="nl-NL" sz="6000" dirty="0" err="1"/>
              <a:t>you</a:t>
            </a:r>
            <a:endParaRPr lang="nl-NL" sz="6000" dirty="0"/>
          </a:p>
        </p:txBody>
      </p:sp>
      <p:pic>
        <p:nvPicPr>
          <p:cNvPr id="10" name="Afbeelding 9">
            <a:extLst>
              <a:ext uri="{FF2B5EF4-FFF2-40B4-BE49-F238E27FC236}">
                <a16:creationId xmlns:a16="http://schemas.microsoft.com/office/drawing/2014/main" id="{C3A77EB2-542A-B3C8-639D-1E37E5D8274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83364" y="1091681"/>
            <a:ext cx="3778790" cy="4898571"/>
          </a:xfrm>
          <a:prstGeom prst="rect">
            <a:avLst/>
          </a:prstGeom>
        </p:spPr>
      </p:pic>
      <p:pic>
        <p:nvPicPr>
          <p:cNvPr id="13" name="Afbeelding 12">
            <a:extLst>
              <a:ext uri="{FF2B5EF4-FFF2-40B4-BE49-F238E27FC236}">
                <a16:creationId xmlns:a16="http://schemas.microsoft.com/office/drawing/2014/main" id="{F453897F-680B-BA22-136B-3E156C9BEAE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9261" y="4340140"/>
            <a:ext cx="609141" cy="584775"/>
          </a:xfrm>
          <a:prstGeom prst="rect">
            <a:avLst/>
          </a:prstGeom>
        </p:spPr>
      </p:pic>
      <p:sp>
        <p:nvSpPr>
          <p:cNvPr id="16" name="Tekstvak 15">
            <a:extLst>
              <a:ext uri="{FF2B5EF4-FFF2-40B4-BE49-F238E27FC236}">
                <a16:creationId xmlns:a16="http://schemas.microsoft.com/office/drawing/2014/main" id="{71C88F44-80A4-E98B-FF60-69851CFE534A}"/>
              </a:ext>
            </a:extLst>
          </p:cNvPr>
          <p:cNvSpPr txBox="1"/>
          <p:nvPr/>
        </p:nvSpPr>
        <p:spPr>
          <a:xfrm>
            <a:off x="1238402" y="4340140"/>
            <a:ext cx="6018076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nl-NL" sz="3200" dirty="0">
                <a:solidFill>
                  <a:srgbClr val="00B0F0"/>
                </a:solidFill>
              </a:rPr>
              <a:t>@WOODAN_wooden_artefacts</a:t>
            </a:r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13D9F689-8844-83D2-B2B2-40C085F3F28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23548" y="1445089"/>
            <a:ext cx="3098422" cy="3098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7677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What</a:t>
            </a:r>
            <a:r>
              <a:rPr lang="nl-NL" dirty="0"/>
              <a:t> is WOODAN?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/>
              <a:t>WOODAN is </a:t>
            </a:r>
            <a:r>
              <a:rPr lang="nl-NL" dirty="0" err="1"/>
              <a:t>an</a:t>
            </a:r>
            <a:r>
              <a:rPr lang="nl-NL" dirty="0"/>
              <a:t> online database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archaeological</a:t>
            </a:r>
            <a:r>
              <a:rPr lang="nl-NL" dirty="0"/>
              <a:t> </a:t>
            </a:r>
            <a:r>
              <a:rPr lang="nl-NL" dirty="0" err="1"/>
              <a:t>wooden</a:t>
            </a:r>
            <a:r>
              <a:rPr lang="nl-NL" dirty="0"/>
              <a:t> </a:t>
            </a:r>
            <a:r>
              <a:rPr lang="nl-NL" dirty="0" err="1"/>
              <a:t>artefacts</a:t>
            </a:r>
            <a:endParaRPr lang="nl-NL" dirty="0"/>
          </a:p>
          <a:p>
            <a:pPr rtl="0"/>
            <a:r>
              <a:rPr lang="nl-NL" dirty="0" err="1"/>
              <a:t>Archaeological</a:t>
            </a:r>
            <a:r>
              <a:rPr lang="nl-NL" dirty="0"/>
              <a:t> information is </a:t>
            </a:r>
            <a:r>
              <a:rPr lang="nl-NL" dirty="0" err="1"/>
              <a:t>often</a:t>
            </a:r>
            <a:r>
              <a:rPr lang="nl-NL" dirty="0"/>
              <a:t> spread over </a:t>
            </a:r>
            <a:r>
              <a:rPr lang="nl-NL" dirty="0" err="1"/>
              <a:t>many</a:t>
            </a:r>
            <a:r>
              <a:rPr lang="nl-NL" dirty="0"/>
              <a:t> </a:t>
            </a:r>
            <a:r>
              <a:rPr lang="nl-NL" dirty="0" err="1"/>
              <a:t>libraries</a:t>
            </a:r>
            <a:r>
              <a:rPr lang="nl-NL" dirty="0"/>
              <a:t> or systems in </a:t>
            </a:r>
            <a:r>
              <a:rPr lang="nl-NL" dirty="0" err="1"/>
              <a:t>which</a:t>
            </a:r>
            <a:r>
              <a:rPr lang="nl-NL" dirty="0"/>
              <a:t> </a:t>
            </a:r>
            <a:r>
              <a:rPr lang="nl-NL" dirty="0" err="1"/>
              <a:t>publications</a:t>
            </a:r>
            <a:r>
              <a:rPr lang="nl-NL" dirty="0"/>
              <a:t> are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stored separately</a:t>
            </a:r>
            <a:r>
              <a:rPr lang="nl-NL" dirty="0"/>
              <a:t>. </a:t>
            </a:r>
            <a:r>
              <a:rPr lang="nl-NL" dirty="0" err="1"/>
              <a:t>This</a:t>
            </a:r>
            <a:r>
              <a:rPr lang="nl-NL" dirty="0"/>
              <a:t> is </a:t>
            </a:r>
            <a:r>
              <a:rPr lang="nl-NL" dirty="0" err="1"/>
              <a:t>where</a:t>
            </a:r>
            <a:r>
              <a:rPr lang="nl-NL" dirty="0"/>
              <a:t> WOODAN </a:t>
            </a:r>
            <a:r>
              <a:rPr lang="nl-NL" dirty="0" err="1"/>
              <a:t>comes</a:t>
            </a:r>
            <a:r>
              <a:rPr lang="nl-NL" dirty="0"/>
              <a:t> in. Here users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easily</a:t>
            </a:r>
            <a:r>
              <a:rPr lang="nl-NL" dirty="0"/>
              <a:t> search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artefacts</a:t>
            </a:r>
            <a:r>
              <a:rPr lang="nl-NL" dirty="0"/>
              <a:t>.</a:t>
            </a:r>
          </a:p>
          <a:p>
            <a:pPr rtl="0"/>
            <a:r>
              <a:rPr lang="nl-NL" dirty="0"/>
              <a:t>As part of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synthesizing research</a:t>
            </a:r>
            <a:r>
              <a:rPr lang="nl-NL" dirty="0"/>
              <a:t> in </a:t>
            </a:r>
            <a:r>
              <a:rPr lang="nl-NL" dirty="0" err="1"/>
              <a:t>both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Netherlands </a:t>
            </a:r>
            <a:r>
              <a:rPr lang="nl-NL" dirty="0" err="1"/>
              <a:t>and</a:t>
            </a:r>
            <a:r>
              <a:rPr lang="nl-NL" dirty="0"/>
              <a:t> Belgium, </a:t>
            </a:r>
            <a:r>
              <a:rPr lang="nl-NL" dirty="0" err="1"/>
              <a:t>there</a:t>
            </a:r>
            <a:r>
              <a:rPr lang="nl-NL" dirty="0"/>
              <a:t> are </a:t>
            </a:r>
            <a:r>
              <a:rPr lang="nl-NL" dirty="0" err="1"/>
              <a:t>already</a:t>
            </a:r>
            <a:r>
              <a:rPr lang="nl-NL" dirty="0"/>
              <a:t> </a:t>
            </a:r>
            <a:r>
              <a:rPr lang="nl-NL" dirty="0" err="1"/>
              <a:t>several</a:t>
            </a:r>
            <a:r>
              <a:rPr lang="nl-NL" dirty="0"/>
              <a:t> </a:t>
            </a:r>
            <a:r>
              <a:rPr lang="nl-NL" dirty="0" err="1"/>
              <a:t>thousand</a:t>
            </a:r>
            <a:r>
              <a:rPr lang="nl-NL" dirty="0"/>
              <a:t> </a:t>
            </a:r>
            <a:r>
              <a:rPr lang="nl-NL" dirty="0" err="1"/>
              <a:t>finds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low </a:t>
            </a:r>
            <a:r>
              <a:rPr lang="nl-NL" dirty="0" err="1"/>
              <a:t>countries</a:t>
            </a:r>
            <a:r>
              <a:rPr lang="nl-NL" dirty="0"/>
              <a:t> in </a:t>
            </a:r>
            <a:r>
              <a:rPr lang="nl-NL" dirty="0" err="1"/>
              <a:t>the</a:t>
            </a:r>
            <a:r>
              <a:rPr lang="nl-NL" dirty="0"/>
              <a:t> system.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4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03321"/>
            <a:ext cx="2053108" cy="487959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222ABE9C-5DD2-2E2E-B7D3-102F35552B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776" y="432000"/>
            <a:ext cx="5321303" cy="5297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02404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 err="1"/>
              <a:t>Where</a:t>
            </a:r>
            <a:r>
              <a:rPr lang="nl-NL" dirty="0"/>
              <a:t> is WOODAN?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/>
              <a:t>WOODAN is </a:t>
            </a:r>
            <a:r>
              <a:rPr lang="nl-NL" dirty="0" err="1"/>
              <a:t>freely</a:t>
            </a:r>
            <a:r>
              <a:rPr lang="nl-NL" dirty="0"/>
              <a:t> </a:t>
            </a:r>
            <a:r>
              <a:rPr lang="nl-NL" dirty="0" err="1"/>
              <a:t>accessible</a:t>
            </a:r>
            <a:r>
              <a:rPr lang="nl-NL" dirty="0"/>
              <a:t>: </a:t>
            </a:r>
            <a:r>
              <a:rPr lang="nl-NL" dirty="0">
                <a:hlinkClick r:id="rId3"/>
              </a:rPr>
              <a:t>www.woodan.org</a:t>
            </a:r>
            <a:endParaRPr lang="nl-NL" dirty="0"/>
          </a:p>
          <a:p>
            <a:pPr rtl="0"/>
            <a:r>
              <a:rPr lang="nl-NL" dirty="0"/>
              <a:t>The system is </a:t>
            </a:r>
            <a:r>
              <a:rPr lang="nl-NL" dirty="0" err="1"/>
              <a:t>developed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use</a:t>
            </a:r>
            <a:r>
              <a:rPr lang="nl-NL" dirty="0"/>
              <a:t> on a computer, but </a:t>
            </a:r>
            <a:r>
              <a:rPr lang="nl-NL" dirty="0" err="1"/>
              <a:t>might</a:t>
            </a:r>
            <a:r>
              <a:rPr lang="nl-NL" dirty="0"/>
              <a:t> </a:t>
            </a:r>
            <a:r>
              <a:rPr lang="nl-NL" dirty="0" err="1"/>
              <a:t>also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used</a:t>
            </a:r>
            <a:r>
              <a:rPr lang="nl-NL" dirty="0"/>
              <a:t> </a:t>
            </a:r>
            <a:r>
              <a:rPr lang="nl-NL" dirty="0" err="1"/>
              <a:t>with</a:t>
            </a:r>
            <a:r>
              <a:rPr lang="nl-NL" dirty="0"/>
              <a:t> a smartphone or tablet.</a:t>
            </a:r>
          </a:p>
          <a:p>
            <a:pPr rtl="0"/>
            <a:r>
              <a:rPr lang="nl-NL" dirty="0"/>
              <a:t>WOODAN </a:t>
            </a:r>
            <a:r>
              <a:rPr lang="nl-NL" dirty="0" err="1"/>
              <a:t>will</a:t>
            </a:r>
            <a:r>
              <a:rPr lang="nl-NL" dirty="0"/>
              <a:t> start </a:t>
            </a:r>
            <a:r>
              <a:rPr lang="nl-NL" dirty="0" err="1"/>
              <a:t>with</a:t>
            </a:r>
            <a:r>
              <a:rPr lang="nl-NL" dirty="0"/>
              <a:t> Dutch as default </a:t>
            </a:r>
            <a:r>
              <a:rPr lang="nl-NL" dirty="0" err="1"/>
              <a:t>language</a:t>
            </a:r>
            <a:r>
              <a:rPr lang="nl-NL" dirty="0"/>
              <a:t>, but </a:t>
            </a:r>
            <a:r>
              <a:rPr lang="nl-NL" dirty="0" err="1"/>
              <a:t>this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changed</a:t>
            </a:r>
            <a:r>
              <a:rPr lang="nl-NL" dirty="0"/>
              <a:t> </a:t>
            </a:r>
            <a:r>
              <a:rPr lang="nl-NL" dirty="0" err="1"/>
              <a:t>into</a:t>
            </a:r>
            <a:r>
              <a:rPr lang="nl-NL" dirty="0"/>
              <a:t> English, </a:t>
            </a:r>
            <a:r>
              <a:rPr lang="nl-NL" dirty="0" err="1"/>
              <a:t>German</a:t>
            </a:r>
            <a:r>
              <a:rPr lang="nl-NL" dirty="0"/>
              <a:t> or French.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5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3" name="Afbeelding 2">
            <a:extLst>
              <a:ext uri="{FF2B5EF4-FFF2-40B4-BE49-F238E27FC236}">
                <a16:creationId xmlns:a16="http://schemas.microsoft.com/office/drawing/2014/main" id="{B4C1B953-6AF6-0DF0-1457-DA728D53868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608" y="432000"/>
            <a:ext cx="4047838" cy="5247347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EE298146-4EB8-E8FE-6887-3AD278C28C4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64490" y="886349"/>
            <a:ext cx="3098422" cy="3098422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7109737C-73FF-E302-7A6C-9FCAA375F46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84922" y="3112368"/>
            <a:ext cx="1731692" cy="2566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40039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 err="1"/>
              <a:t>Qu'est-ce</a:t>
            </a:r>
            <a:r>
              <a:rPr lang="nl-NL" dirty="0"/>
              <a:t> que WOODAN?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6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1" y="1313076"/>
            <a:ext cx="4198722" cy="35482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/>
              <a:t>WOODAN is </a:t>
            </a:r>
            <a:r>
              <a:rPr lang="nl-NL" sz="2800" dirty="0" err="1"/>
              <a:t>available</a:t>
            </a:r>
            <a:r>
              <a:rPr lang="nl-NL" sz="2800" dirty="0"/>
              <a:t> in multiple </a:t>
            </a:r>
            <a:r>
              <a:rPr lang="nl-NL" sz="2800" dirty="0" err="1"/>
              <a:t>languages</a:t>
            </a:r>
            <a:r>
              <a:rPr lang="nl-NL" sz="2800" dirty="0"/>
              <a:t> </a:t>
            </a:r>
            <a:r>
              <a:rPr lang="nl-NL" sz="2800" dirty="0" err="1"/>
              <a:t>thanks</a:t>
            </a:r>
            <a:r>
              <a:rPr lang="nl-NL" sz="2800" dirty="0"/>
              <a:t> </a:t>
            </a:r>
            <a:r>
              <a:rPr lang="nl-NL" sz="2800" dirty="0" err="1"/>
              <a:t>to</a:t>
            </a:r>
            <a:r>
              <a:rPr lang="nl-NL" sz="2800" dirty="0"/>
              <a:t> </a:t>
            </a:r>
            <a:r>
              <a:rPr lang="nl-NL" sz="2800" dirty="0" err="1"/>
              <a:t>the</a:t>
            </a:r>
            <a:r>
              <a:rPr lang="nl-NL" sz="2800" dirty="0"/>
              <a:t> way in </a:t>
            </a:r>
            <a:r>
              <a:rPr lang="nl-NL" sz="2800" dirty="0" err="1"/>
              <a:t>which</a:t>
            </a:r>
            <a:r>
              <a:rPr lang="nl-NL" sz="2800" dirty="0"/>
              <a:t> </a:t>
            </a:r>
            <a:r>
              <a:rPr lang="nl-NL" sz="2800" dirty="0" err="1"/>
              <a:t>tables</a:t>
            </a:r>
            <a:r>
              <a:rPr lang="nl-NL" sz="2800" dirty="0"/>
              <a:t> are </a:t>
            </a:r>
            <a:r>
              <a:rPr lang="nl-NL" sz="2800" dirty="0" err="1"/>
              <a:t>translated</a:t>
            </a:r>
            <a:r>
              <a:rPr lang="nl-NL" sz="2800" dirty="0"/>
              <a:t>.</a:t>
            </a:r>
          </a:p>
          <a:p>
            <a:r>
              <a:rPr lang="nl-NL" dirty="0"/>
              <a:t>Dutch</a:t>
            </a:r>
          </a:p>
          <a:p>
            <a:r>
              <a:rPr lang="nl-NL" dirty="0"/>
              <a:t>English</a:t>
            </a:r>
          </a:p>
          <a:p>
            <a:r>
              <a:rPr lang="nl-NL" dirty="0" err="1"/>
              <a:t>German</a:t>
            </a:r>
            <a:endParaRPr lang="nl-NL" dirty="0"/>
          </a:p>
          <a:p>
            <a:r>
              <a:rPr lang="nl-NL" dirty="0"/>
              <a:t>French</a:t>
            </a:r>
          </a:p>
          <a:p>
            <a:r>
              <a:rPr lang="nl-NL" dirty="0"/>
              <a:t>(Latin)</a:t>
            </a:r>
          </a:p>
          <a:p>
            <a:endParaRPr lang="nl-NL" dirty="0"/>
          </a:p>
        </p:txBody>
      </p:sp>
      <p:pic>
        <p:nvPicPr>
          <p:cNvPr id="15" name="Afbeelding 14">
            <a:extLst>
              <a:ext uri="{FF2B5EF4-FFF2-40B4-BE49-F238E27FC236}">
                <a16:creationId xmlns:a16="http://schemas.microsoft.com/office/drawing/2014/main" id="{A90B330F-463A-063E-3A0B-5BA7A11FE7D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9930"/>
          <a:stretch/>
        </p:blipFill>
        <p:spPr>
          <a:xfrm>
            <a:off x="4736346" y="432000"/>
            <a:ext cx="7082376" cy="4076838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22143715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How </a:t>
            </a:r>
            <a:r>
              <a:rPr lang="nl-NL" dirty="0" err="1"/>
              <a:t>to</a:t>
            </a:r>
            <a:r>
              <a:rPr lang="nl-NL" dirty="0"/>
              <a:t> search?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88771"/>
          </a:xfrm>
        </p:spPr>
        <p:txBody>
          <a:bodyPr rtlCol="0"/>
          <a:lstStyle/>
          <a:p>
            <a:pPr rtl="0"/>
            <a:r>
              <a:rPr lang="nl-NL" dirty="0"/>
              <a:t>It is </a:t>
            </a:r>
            <a:r>
              <a:rPr lang="nl-NL" dirty="0" err="1"/>
              <a:t>possible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search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any</a:t>
            </a:r>
            <a:r>
              <a:rPr lang="nl-NL" dirty="0"/>
              <a:t> word on </a:t>
            </a:r>
            <a:r>
              <a:rPr lang="nl-NL" dirty="0" err="1"/>
              <a:t>the</a:t>
            </a:r>
            <a:r>
              <a:rPr lang="nl-NL" dirty="0"/>
              <a:t> homepage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7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7E18364F-1802-078D-BDEF-A060055339E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937517"/>
            <a:ext cx="12192000" cy="417816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596A2050-97C4-6D1B-FCB2-B95831DE7A3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00312" y="2471737"/>
            <a:ext cx="7191375" cy="1914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28057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4021610" cy="695740"/>
          </a:xfrm>
        </p:spPr>
        <p:txBody>
          <a:bodyPr rtlCol="0"/>
          <a:lstStyle/>
          <a:p>
            <a:pPr rtl="0"/>
            <a:r>
              <a:rPr lang="nl-NL" dirty="0"/>
              <a:t>Smart search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8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071A14B0-9D50-D9F7-B321-D350404091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sp>
        <p:nvSpPr>
          <p:cNvPr id="14" name="Tijdelijke aanduiding voor inhoud 3">
            <a:extLst>
              <a:ext uri="{FF2B5EF4-FFF2-40B4-BE49-F238E27FC236}">
                <a16:creationId xmlns:a16="http://schemas.microsoft.com/office/drawing/2014/main" id="{9B690BAA-CD12-9D78-EF92-CE16A2B38D34}"/>
              </a:ext>
            </a:extLst>
          </p:cNvPr>
          <p:cNvSpPr txBox="1">
            <a:spLocks/>
          </p:cNvSpPr>
          <p:nvPr/>
        </p:nvSpPr>
        <p:spPr>
          <a:xfrm>
            <a:off x="432000" y="1313076"/>
            <a:ext cx="4240667" cy="527228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/>
              <a:t>WOODAN </a:t>
            </a:r>
            <a:r>
              <a:rPr lang="nl-NL" sz="2800" dirty="0" err="1"/>
              <a:t>uses</a:t>
            </a:r>
            <a:r>
              <a:rPr lang="nl-NL" sz="2800" dirty="0"/>
              <a:t> smart search in order </a:t>
            </a:r>
            <a:r>
              <a:rPr lang="nl-NL" sz="2800" dirty="0" err="1"/>
              <a:t>to</a:t>
            </a:r>
            <a:r>
              <a:rPr lang="nl-NL" sz="2800" dirty="0"/>
              <a:t> </a:t>
            </a:r>
            <a:r>
              <a:rPr lang="nl-NL" sz="2800" dirty="0" err="1"/>
              <a:t>interpret</a:t>
            </a:r>
            <a:r>
              <a:rPr lang="nl-NL" sz="2800" dirty="0"/>
              <a:t> </a:t>
            </a:r>
            <a:r>
              <a:rPr lang="nl-NL" sz="2800" dirty="0" err="1"/>
              <a:t>what</a:t>
            </a:r>
            <a:r>
              <a:rPr lang="nl-NL" sz="2800" dirty="0"/>
              <a:t> </a:t>
            </a:r>
            <a:r>
              <a:rPr lang="nl-NL" sz="2800" dirty="0" err="1"/>
              <a:t>you</a:t>
            </a:r>
            <a:r>
              <a:rPr lang="nl-NL" sz="2800" dirty="0"/>
              <a:t> are </a:t>
            </a:r>
            <a:r>
              <a:rPr lang="nl-NL" sz="2800" dirty="0" err="1"/>
              <a:t>looking</a:t>
            </a:r>
            <a:r>
              <a:rPr lang="nl-NL" sz="2800" dirty="0"/>
              <a:t> </a:t>
            </a:r>
            <a:r>
              <a:rPr lang="nl-NL" sz="2800" dirty="0" err="1"/>
              <a:t>for</a:t>
            </a:r>
            <a:endParaRPr lang="nl-NL" sz="2800" dirty="0"/>
          </a:p>
          <a:p>
            <a:pPr marL="0" indent="0">
              <a:buFont typeface="Corbel" panose="020B0503020204020204" pitchFamily="34" charset="0"/>
              <a:buNone/>
            </a:pPr>
            <a:endParaRPr lang="nl-NL" sz="1000" dirty="0"/>
          </a:p>
          <a:p>
            <a:pPr marL="0" indent="0">
              <a:buFont typeface="Corbel" panose="020B0503020204020204" pitchFamily="34" charset="0"/>
              <a:buNone/>
            </a:pPr>
            <a:r>
              <a:rPr lang="nl-NL" sz="2800" dirty="0"/>
              <a:t>In case of a word like ‘</a:t>
            </a:r>
            <a:r>
              <a:rPr lang="nl-NL" sz="2800" dirty="0" err="1"/>
              <a:t>Antwerp</a:t>
            </a:r>
            <a:r>
              <a:rPr lang="nl-NL" sz="2800" dirty="0"/>
              <a:t>’ </a:t>
            </a:r>
            <a:r>
              <a:rPr lang="nl-NL" sz="2800" dirty="0" err="1"/>
              <a:t>it</a:t>
            </a:r>
            <a:r>
              <a:rPr lang="nl-NL" sz="2800" dirty="0"/>
              <a:t> </a:t>
            </a:r>
            <a:r>
              <a:rPr lang="nl-NL" sz="2800" dirty="0" err="1"/>
              <a:t>will</a:t>
            </a:r>
            <a:r>
              <a:rPr lang="nl-NL" sz="2800" dirty="0"/>
              <a:t> first look </a:t>
            </a:r>
            <a:r>
              <a:rPr lang="nl-NL" sz="2800" dirty="0" err="1"/>
              <a:t>if</a:t>
            </a:r>
            <a:r>
              <a:rPr lang="nl-NL" sz="2800" dirty="0"/>
              <a:t> </a:t>
            </a:r>
            <a:r>
              <a:rPr lang="nl-NL" sz="2800" dirty="0" err="1"/>
              <a:t>it</a:t>
            </a:r>
            <a:r>
              <a:rPr lang="nl-NL" sz="2800" dirty="0"/>
              <a:t> is a </a:t>
            </a:r>
            <a:r>
              <a:rPr lang="nl-NL" sz="2800" dirty="0" err="1"/>
              <a:t>wood</a:t>
            </a:r>
            <a:r>
              <a:rPr lang="nl-NL" sz="2800" dirty="0"/>
              <a:t> species, </a:t>
            </a:r>
            <a:r>
              <a:rPr lang="nl-NL" sz="2800" dirty="0" err="1"/>
              <a:t>then</a:t>
            </a:r>
            <a:r>
              <a:rPr lang="nl-NL" sz="2800" dirty="0"/>
              <a:t> </a:t>
            </a:r>
            <a:r>
              <a:rPr lang="nl-NL" sz="2800" dirty="0" err="1"/>
              <a:t>if</a:t>
            </a:r>
            <a:r>
              <a:rPr lang="nl-NL" sz="2800" dirty="0"/>
              <a:t> </a:t>
            </a:r>
            <a:r>
              <a:rPr lang="nl-NL" sz="2800" dirty="0" err="1"/>
              <a:t>it</a:t>
            </a:r>
            <a:r>
              <a:rPr lang="nl-NL" sz="2800" dirty="0"/>
              <a:t> is a type of object, </a:t>
            </a:r>
            <a:r>
              <a:rPr lang="nl-NL" sz="2800" dirty="0" err="1"/>
              <a:t>then</a:t>
            </a:r>
            <a:r>
              <a:rPr lang="nl-NL" sz="2800" dirty="0"/>
              <a:t> </a:t>
            </a:r>
            <a:r>
              <a:rPr lang="nl-NL" sz="2800" dirty="0" err="1"/>
              <a:t>if</a:t>
            </a:r>
            <a:r>
              <a:rPr lang="nl-NL" sz="2800" dirty="0"/>
              <a:t> </a:t>
            </a:r>
            <a:r>
              <a:rPr lang="nl-NL" sz="2800" dirty="0" err="1"/>
              <a:t>it</a:t>
            </a:r>
            <a:r>
              <a:rPr lang="nl-NL" sz="2800" dirty="0"/>
              <a:t> is a WOODAN </a:t>
            </a:r>
            <a:r>
              <a:rPr lang="nl-NL" sz="2800" dirty="0" err="1"/>
              <a:t>number</a:t>
            </a:r>
            <a:r>
              <a:rPr lang="nl-NL" sz="2800" dirty="0"/>
              <a:t> etc.</a:t>
            </a:r>
          </a:p>
          <a:p>
            <a:pPr marL="0" indent="0">
              <a:buFont typeface="Corbel" panose="020B0503020204020204" pitchFamily="34" charset="0"/>
              <a:buNone/>
            </a:pPr>
            <a:endParaRPr lang="nl-NL" sz="1000" dirty="0"/>
          </a:p>
          <a:p>
            <a:pPr marL="0" indent="0">
              <a:buFont typeface="Corbel" panose="020B0503020204020204" pitchFamily="34" charset="0"/>
              <a:buNone/>
            </a:pPr>
            <a:r>
              <a:rPr lang="nl-NL" sz="2800" dirty="0" err="1"/>
              <a:t>Eventually</a:t>
            </a:r>
            <a:r>
              <a:rPr lang="nl-NL" sz="2800" dirty="0"/>
              <a:t> </a:t>
            </a:r>
            <a:r>
              <a:rPr lang="nl-NL" sz="2800" dirty="0" err="1"/>
              <a:t>it</a:t>
            </a:r>
            <a:r>
              <a:rPr lang="nl-NL" sz="2800" dirty="0"/>
              <a:t> </a:t>
            </a:r>
            <a:r>
              <a:rPr lang="nl-NL" sz="2800" dirty="0" err="1"/>
              <a:t>will</a:t>
            </a:r>
            <a:r>
              <a:rPr lang="nl-NL" sz="2800" dirty="0"/>
              <a:t> </a:t>
            </a:r>
            <a:r>
              <a:rPr lang="nl-NL" sz="2800" dirty="0" err="1"/>
              <a:t>recognize</a:t>
            </a:r>
            <a:r>
              <a:rPr lang="nl-NL" sz="2800" dirty="0"/>
              <a:t> ‘</a:t>
            </a:r>
            <a:r>
              <a:rPr lang="nl-NL" sz="2800" dirty="0" err="1"/>
              <a:t>Antwerp</a:t>
            </a:r>
            <a:r>
              <a:rPr lang="nl-NL" sz="2800" dirty="0"/>
              <a:t>’ as a </a:t>
            </a:r>
            <a:r>
              <a:rPr lang="nl-NL" sz="2800" dirty="0" err="1"/>
              <a:t>province</a:t>
            </a:r>
            <a:r>
              <a:rPr lang="nl-NL" sz="2800" dirty="0"/>
              <a:t>.</a:t>
            </a:r>
            <a:endParaRPr lang="nl-NL" dirty="0"/>
          </a:p>
          <a:p>
            <a:endParaRPr lang="nl-NL" dirty="0"/>
          </a:p>
        </p:txBody>
      </p:sp>
      <p:sp>
        <p:nvSpPr>
          <p:cNvPr id="3" name="Tijdelijke aanduiding voor inhoud 3">
            <a:extLst>
              <a:ext uri="{FF2B5EF4-FFF2-40B4-BE49-F238E27FC236}">
                <a16:creationId xmlns:a16="http://schemas.microsoft.com/office/drawing/2014/main" id="{747FBD26-E3CE-670A-EEB9-B4B6C4B7F5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03046" y="432000"/>
            <a:ext cx="4352682" cy="4429326"/>
          </a:xfrm>
        </p:spPr>
        <p:txBody>
          <a:bodyPr rtlCol="0"/>
          <a:lstStyle/>
          <a:p>
            <a:pPr marL="0" indent="0" rtl="0">
              <a:buNone/>
            </a:pPr>
            <a:r>
              <a:rPr lang="nl-NL" sz="2800" dirty="0"/>
              <a:t>The order of Smart search</a:t>
            </a:r>
          </a:p>
          <a:p>
            <a:pPr rtl="0"/>
            <a:r>
              <a:rPr lang="nl-NL" dirty="0"/>
              <a:t>Wood species</a:t>
            </a:r>
          </a:p>
          <a:p>
            <a:pPr rtl="0"/>
            <a:r>
              <a:rPr lang="nl-NL" dirty="0"/>
              <a:t>Object</a:t>
            </a:r>
          </a:p>
          <a:p>
            <a:pPr rtl="0"/>
            <a:r>
              <a:rPr lang="nl-NL" dirty="0"/>
              <a:t>WOODAN </a:t>
            </a:r>
            <a:r>
              <a:rPr lang="nl-NL" dirty="0" err="1"/>
              <a:t>number</a:t>
            </a:r>
            <a:endParaRPr lang="nl-NL" dirty="0"/>
          </a:p>
          <a:p>
            <a:pPr rtl="0"/>
            <a:r>
              <a:rPr lang="nl-NL" dirty="0"/>
              <a:t>Country</a:t>
            </a:r>
          </a:p>
          <a:p>
            <a:pPr rtl="0"/>
            <a:r>
              <a:rPr lang="nl-NL" dirty="0" err="1"/>
              <a:t>Province</a:t>
            </a:r>
            <a:endParaRPr lang="nl-NL" dirty="0"/>
          </a:p>
          <a:p>
            <a:pPr rtl="0"/>
            <a:r>
              <a:rPr lang="nl-NL" dirty="0" err="1"/>
              <a:t>Municipality</a:t>
            </a:r>
            <a:endParaRPr lang="nl-NL" dirty="0"/>
          </a:p>
          <a:p>
            <a:pPr rtl="0"/>
            <a:r>
              <a:rPr lang="nl-NL" dirty="0"/>
              <a:t>Town</a:t>
            </a:r>
          </a:p>
          <a:p>
            <a:pPr rtl="0"/>
            <a:r>
              <a:rPr lang="nl-NL" dirty="0"/>
              <a:t>Site</a:t>
            </a:r>
          </a:p>
          <a:p>
            <a:pPr rtl="0"/>
            <a:r>
              <a:rPr lang="nl-NL" dirty="0" err="1"/>
              <a:t>Excavator</a:t>
            </a:r>
            <a:endParaRPr lang="nl-NL" dirty="0"/>
          </a:p>
          <a:p>
            <a:pPr rtl="0"/>
            <a:r>
              <a:rPr lang="nl-NL" dirty="0" err="1"/>
              <a:t>Starting</a:t>
            </a:r>
            <a:r>
              <a:rPr lang="nl-NL" dirty="0"/>
              <a:t> </a:t>
            </a:r>
            <a:r>
              <a:rPr lang="nl-NL" dirty="0" err="1"/>
              <a:t>period</a:t>
            </a:r>
            <a:endParaRPr lang="nl-NL" dirty="0"/>
          </a:p>
          <a:p>
            <a:pPr rtl="0"/>
            <a:endParaRPr lang="nl-NL" dirty="0"/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97A96421-A8BF-7047-C5AF-38FEBD9E4A29}"/>
              </a:ext>
            </a:extLst>
          </p:cNvPr>
          <p:cNvSpPr txBox="1">
            <a:spLocks/>
          </p:cNvSpPr>
          <p:nvPr/>
        </p:nvSpPr>
        <p:spPr>
          <a:xfrm>
            <a:off x="8572129" y="2385315"/>
            <a:ext cx="3319382" cy="3453423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nl-NL" sz="2800" dirty="0" err="1">
                <a:solidFill>
                  <a:schemeClr val="bg1"/>
                </a:solidFill>
              </a:rPr>
              <a:t>Your</a:t>
            </a:r>
            <a:r>
              <a:rPr lang="nl-NL" sz="2800" dirty="0">
                <a:solidFill>
                  <a:schemeClr val="bg1"/>
                </a:solidFill>
              </a:rPr>
              <a:t> search is </a:t>
            </a:r>
            <a:r>
              <a:rPr lang="nl-NL" sz="2800" dirty="0" err="1">
                <a:solidFill>
                  <a:schemeClr val="bg1"/>
                </a:solidFill>
              </a:rPr>
              <a:t>not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limited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to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the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chosen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language</a:t>
            </a:r>
            <a:endParaRPr lang="nl-NL" sz="2800" dirty="0">
              <a:solidFill>
                <a:schemeClr val="bg1"/>
              </a:solidFill>
            </a:endParaRPr>
          </a:p>
          <a:p>
            <a:pPr marL="0" indent="0">
              <a:buFont typeface="Corbel" panose="020B0503020204020204" pitchFamily="34" charset="0"/>
              <a:buNone/>
            </a:pPr>
            <a:endParaRPr lang="nl-NL" sz="900" dirty="0">
              <a:solidFill>
                <a:schemeClr val="bg1"/>
              </a:solidFill>
            </a:endParaRPr>
          </a:p>
          <a:p>
            <a:pPr marL="0" indent="0">
              <a:buFont typeface="Corbel" panose="020B0503020204020204" pitchFamily="34" charset="0"/>
              <a:buNone/>
            </a:pPr>
            <a:r>
              <a:rPr lang="nl-NL" sz="2800" dirty="0" err="1">
                <a:solidFill>
                  <a:schemeClr val="bg1"/>
                </a:solidFill>
              </a:rPr>
              <a:t>If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you</a:t>
            </a:r>
            <a:r>
              <a:rPr lang="nl-NL" sz="2800" dirty="0">
                <a:solidFill>
                  <a:schemeClr val="bg1"/>
                </a:solidFill>
              </a:rPr>
              <a:t> search </a:t>
            </a:r>
            <a:r>
              <a:rPr lang="nl-NL" sz="2800" dirty="0" err="1">
                <a:solidFill>
                  <a:schemeClr val="bg1"/>
                </a:solidFill>
              </a:rPr>
              <a:t>for</a:t>
            </a:r>
            <a:r>
              <a:rPr lang="nl-NL" sz="2800" dirty="0">
                <a:solidFill>
                  <a:schemeClr val="bg1"/>
                </a:solidFill>
              </a:rPr>
              <a:t> Eik or </a:t>
            </a:r>
            <a:r>
              <a:rPr lang="nl-NL" sz="2800" dirty="0" err="1">
                <a:solidFill>
                  <a:schemeClr val="bg1"/>
                </a:solidFill>
              </a:rPr>
              <a:t>Oak</a:t>
            </a:r>
            <a:r>
              <a:rPr lang="nl-NL" sz="2800" dirty="0">
                <a:solidFill>
                  <a:schemeClr val="bg1"/>
                </a:solidFill>
              </a:rPr>
              <a:t> or </a:t>
            </a:r>
            <a:r>
              <a:rPr lang="nl-NL" sz="2800" dirty="0" err="1">
                <a:solidFill>
                  <a:schemeClr val="bg1"/>
                </a:solidFill>
              </a:rPr>
              <a:t>Quercus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the</a:t>
            </a:r>
            <a:r>
              <a:rPr lang="nl-NL" sz="2800" dirty="0">
                <a:solidFill>
                  <a:schemeClr val="bg1"/>
                </a:solidFill>
              </a:rPr>
              <a:t> system </a:t>
            </a:r>
            <a:r>
              <a:rPr lang="nl-NL" sz="2800" dirty="0" err="1">
                <a:solidFill>
                  <a:schemeClr val="bg1"/>
                </a:solidFill>
              </a:rPr>
              <a:t>will</a:t>
            </a:r>
            <a:r>
              <a:rPr lang="nl-NL" sz="2800" dirty="0">
                <a:solidFill>
                  <a:schemeClr val="bg1"/>
                </a:solidFill>
              </a:rPr>
              <a:t> echo </a:t>
            </a:r>
            <a:r>
              <a:rPr lang="nl-NL" sz="2800" dirty="0" err="1">
                <a:solidFill>
                  <a:schemeClr val="bg1"/>
                </a:solidFill>
              </a:rPr>
              <a:t>results</a:t>
            </a:r>
            <a:r>
              <a:rPr lang="nl-NL" sz="2800" dirty="0">
                <a:solidFill>
                  <a:schemeClr val="bg1"/>
                </a:solidFill>
              </a:rPr>
              <a:t> in </a:t>
            </a:r>
            <a:r>
              <a:rPr lang="nl-NL" sz="2800" dirty="0" err="1">
                <a:solidFill>
                  <a:schemeClr val="bg1"/>
                </a:solidFill>
              </a:rPr>
              <a:t>your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chosen</a:t>
            </a:r>
            <a:r>
              <a:rPr lang="nl-NL" sz="2800" dirty="0">
                <a:solidFill>
                  <a:schemeClr val="bg1"/>
                </a:solidFill>
              </a:rPr>
              <a:t> </a:t>
            </a:r>
            <a:r>
              <a:rPr lang="nl-NL" sz="2800" dirty="0" err="1">
                <a:solidFill>
                  <a:schemeClr val="bg1"/>
                </a:solidFill>
              </a:rPr>
              <a:t>language</a:t>
            </a:r>
            <a:endParaRPr lang="nl-NL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558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nl-NL" dirty="0"/>
              <a:t>Advanced search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4224" y="1338243"/>
            <a:ext cx="5472000" cy="3548250"/>
          </a:xfrm>
        </p:spPr>
        <p:txBody>
          <a:bodyPr rtlCol="0"/>
          <a:lstStyle/>
          <a:p>
            <a:pPr rtl="0"/>
            <a:r>
              <a:rPr lang="nl-NL" dirty="0" err="1"/>
              <a:t>With</a:t>
            </a:r>
            <a:r>
              <a:rPr lang="nl-NL" dirty="0"/>
              <a:t> </a:t>
            </a:r>
            <a:r>
              <a:rPr lang="nl-NL" dirty="0" err="1"/>
              <a:t>advanced</a:t>
            </a:r>
            <a:r>
              <a:rPr lang="nl-NL" dirty="0"/>
              <a:t> search a users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choose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field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which</a:t>
            </a:r>
            <a:r>
              <a:rPr lang="nl-NL" dirty="0"/>
              <a:t> field </a:t>
            </a:r>
            <a:r>
              <a:rPr lang="nl-NL" dirty="0" err="1"/>
              <a:t>the</a:t>
            </a:r>
            <a:r>
              <a:rPr lang="nl-NL" dirty="0"/>
              <a:t> query </a:t>
            </a:r>
            <a:r>
              <a:rPr lang="nl-NL" dirty="0" err="1"/>
              <a:t>applies</a:t>
            </a:r>
            <a:r>
              <a:rPr lang="nl-NL" dirty="0"/>
              <a:t> (</a:t>
            </a:r>
            <a:r>
              <a:rPr lang="nl-NL" dirty="0" err="1"/>
              <a:t>such</a:t>
            </a:r>
            <a:r>
              <a:rPr lang="nl-NL" dirty="0"/>
              <a:t> as Town = </a:t>
            </a:r>
            <a:r>
              <a:rPr lang="nl-NL" dirty="0" err="1"/>
              <a:t>Antwerp</a:t>
            </a:r>
            <a:r>
              <a:rPr lang="nl-NL" dirty="0"/>
              <a:t>)</a:t>
            </a:r>
          </a:p>
          <a:p>
            <a:pPr rtl="0"/>
            <a:r>
              <a:rPr lang="nl-NL" dirty="0"/>
              <a:t>Multiple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variables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be</a:t>
            </a:r>
            <a:r>
              <a:rPr lang="nl-NL" dirty="0"/>
              <a:t> </a:t>
            </a:r>
            <a:r>
              <a:rPr lang="nl-NL" dirty="0" err="1"/>
              <a:t>chosen</a:t>
            </a:r>
            <a:r>
              <a:rPr lang="nl-NL" dirty="0"/>
              <a:t>.</a:t>
            </a:r>
          </a:p>
          <a:p>
            <a:pPr rtl="0"/>
            <a:r>
              <a:rPr lang="nl-NL" dirty="0"/>
              <a:t>The </a:t>
            </a:r>
            <a:r>
              <a:rPr lang="nl-NL" dirty="0" err="1"/>
              <a:t>example</a:t>
            </a:r>
            <a:r>
              <a:rPr lang="nl-NL" dirty="0"/>
              <a:t> on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left</a:t>
            </a:r>
            <a:r>
              <a:rPr lang="nl-NL" dirty="0"/>
              <a:t> shows </a:t>
            </a:r>
            <a:r>
              <a:rPr lang="nl-NL" dirty="0" err="1"/>
              <a:t>all</a:t>
            </a:r>
            <a:r>
              <a:rPr lang="nl-NL" dirty="0"/>
              <a:t>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artifacts</a:t>
            </a:r>
            <a:r>
              <a:rPr lang="nl-NL" dirty="0"/>
              <a:t>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oak</a:t>
            </a:r>
            <a:r>
              <a:rPr lang="nl-NL" dirty="0"/>
              <a:t> (</a:t>
            </a:r>
            <a:r>
              <a:rPr lang="nl-NL" dirty="0" err="1"/>
              <a:t>Quercus</a:t>
            </a:r>
            <a:r>
              <a:rPr lang="nl-NL" dirty="0"/>
              <a:t>) </a:t>
            </a:r>
            <a:r>
              <a:rPr lang="nl-NL" dirty="0" err="1"/>
              <a:t>from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early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late Roman </a:t>
            </a:r>
            <a:r>
              <a:rPr lang="nl-NL" dirty="0" err="1"/>
              <a:t>period</a:t>
            </a:r>
            <a:r>
              <a:rPr lang="nl-NL" dirty="0"/>
              <a:t> in </a:t>
            </a:r>
            <a:r>
              <a:rPr lang="nl-NL" dirty="0" err="1"/>
              <a:t>Antwerp</a:t>
            </a:r>
            <a:r>
              <a:rPr lang="nl-NL" dirty="0"/>
              <a:t>.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nl-NL" smtClean="0"/>
              <a:pPr rtl="0"/>
              <a:t>9</a:t>
            </a:fld>
            <a:endParaRPr lang="nl-NL"/>
          </a:p>
        </p:txBody>
      </p:sp>
      <p:pic>
        <p:nvPicPr>
          <p:cNvPr id="5" name="Afbeelding 4">
            <a:extLst>
              <a:ext uri="{FF2B5EF4-FFF2-40B4-BE49-F238E27FC236}">
                <a16:creationId xmlns:a16="http://schemas.microsoft.com/office/drawing/2014/main" id="{EB28E878-D095-3822-7BD5-07DA12F5B6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9446" y="6311710"/>
            <a:ext cx="2053108" cy="487959"/>
          </a:xfrm>
          <a:prstGeom prst="rect">
            <a:avLst/>
          </a:prstGeom>
        </p:spPr>
      </p:pic>
      <p:pic>
        <p:nvPicPr>
          <p:cNvPr id="8" name="Afbeelding 7">
            <a:extLst>
              <a:ext uri="{FF2B5EF4-FFF2-40B4-BE49-F238E27FC236}">
                <a16:creationId xmlns:a16="http://schemas.microsoft.com/office/drawing/2014/main" id="{B2BF1F1E-E052-D268-8658-6B82942A5BF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79015"/>
          <a:stretch/>
        </p:blipFill>
        <p:spPr>
          <a:xfrm>
            <a:off x="200024" y="432000"/>
            <a:ext cx="1866901" cy="4882949"/>
          </a:xfrm>
          <a:prstGeom prst="rect">
            <a:avLst/>
          </a:prstGeom>
        </p:spPr>
      </p:pic>
      <p:pic>
        <p:nvPicPr>
          <p:cNvPr id="9" name="Afbeelding 8">
            <a:extLst>
              <a:ext uri="{FF2B5EF4-FFF2-40B4-BE49-F238E27FC236}">
                <a16:creationId xmlns:a16="http://schemas.microsoft.com/office/drawing/2014/main" id="{62344443-FE2E-5DAD-47ED-2FCE2D38842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8072" t="10465"/>
          <a:stretch/>
        </p:blipFill>
        <p:spPr>
          <a:xfrm>
            <a:off x="1514356" y="942975"/>
            <a:ext cx="4619745" cy="4371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9190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hema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459_TF78453729" id="{A4CBBC13-4A4D-4B4F-A5CE-A9B5CC69F062}" vid="{D9966D4C-A07C-446B-AA47-F6C5420E890C}"/>
    </a:ext>
  </a:extLst>
</a:theme>
</file>

<file path=ppt/theme/theme2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258AE14-BE87-4F2F-9922-71301CC22076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Organische presentatie</Template>
  <TotalTime>535</TotalTime>
  <Words>1675</Words>
  <Application>Microsoft Office PowerPoint</Application>
  <PresentationFormat>Breedbeeld</PresentationFormat>
  <Paragraphs>259</Paragraphs>
  <Slides>37</Slides>
  <Notes>37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7</vt:i4>
      </vt:variant>
      <vt:variant>
        <vt:lpstr>Thema</vt:lpstr>
      </vt:variant>
      <vt:variant>
        <vt:i4>1</vt:i4>
      </vt:variant>
      <vt:variant>
        <vt:lpstr>Diatitels</vt:lpstr>
      </vt:variant>
      <vt:variant>
        <vt:i4>37</vt:i4>
      </vt:variant>
    </vt:vector>
  </HeadingPairs>
  <TitlesOfParts>
    <vt:vector size="45" baseType="lpstr">
      <vt:lpstr>-apple-system</vt:lpstr>
      <vt:lpstr>Arial</vt:lpstr>
      <vt:lpstr>Calibri</vt:lpstr>
      <vt:lpstr>Corbel</vt:lpstr>
      <vt:lpstr>Garamond</vt:lpstr>
      <vt:lpstr>Söhne</vt:lpstr>
      <vt:lpstr>Times New Roman</vt:lpstr>
      <vt:lpstr>Office-thema</vt:lpstr>
      <vt:lpstr>From artefact to algorithm</vt:lpstr>
      <vt:lpstr>Overview</vt:lpstr>
      <vt:lpstr>Part 1</vt:lpstr>
      <vt:lpstr>What is WOODAN?</vt:lpstr>
      <vt:lpstr>Where is WOODAN?</vt:lpstr>
      <vt:lpstr>Qu'est-ce que WOODAN?</vt:lpstr>
      <vt:lpstr>How to search?</vt:lpstr>
      <vt:lpstr>Smart search</vt:lpstr>
      <vt:lpstr>Advanced search</vt:lpstr>
      <vt:lpstr>Search by list</vt:lpstr>
      <vt:lpstr>In a table</vt:lpstr>
      <vt:lpstr>Your own table</vt:lpstr>
      <vt:lpstr>On the map</vt:lpstr>
      <vt:lpstr>More than a 1000 words</vt:lpstr>
      <vt:lpstr>Business Intelligence</vt:lpstr>
      <vt:lpstr>Details</vt:lpstr>
      <vt:lpstr>Multiple images</vt:lpstr>
      <vt:lpstr>References</vt:lpstr>
      <vt:lpstr>3d scans</vt:lpstr>
      <vt:lpstr>Thousands of artefacts</vt:lpstr>
      <vt:lpstr>Part 2</vt:lpstr>
      <vt:lpstr>Login</vt:lpstr>
      <vt:lpstr>The three roles</vt:lpstr>
      <vt:lpstr>Editing data</vt:lpstr>
      <vt:lpstr>Challenges with new entries</vt:lpstr>
      <vt:lpstr>Part 3: Special challenges</vt:lpstr>
      <vt:lpstr>Multiple parts</vt:lpstr>
      <vt:lpstr>WOODAN numbers</vt:lpstr>
      <vt:lpstr>Controlled vocabulary</vt:lpstr>
      <vt:lpstr>Archaeological time periods</vt:lpstr>
      <vt:lpstr>Archaeological time periods</vt:lpstr>
      <vt:lpstr>Coordinates</vt:lpstr>
      <vt:lpstr>Documents</vt:lpstr>
      <vt:lpstr>Elevator Pitch</vt:lpstr>
      <vt:lpstr>Other developments</vt:lpstr>
      <vt:lpstr>Feel free to contact us</vt:lpstr>
      <vt:lpstr>PowerPoint-presentatie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Oud Hout in  de Cloud</dc:title>
  <dc:creator>Stephan Nicolaij</dc:creator>
  <cp:lastModifiedBy>Stephan Nicolaij</cp:lastModifiedBy>
  <cp:revision>21</cp:revision>
  <dcterms:created xsi:type="dcterms:W3CDTF">2023-06-14T08:39:24Z</dcterms:created>
  <dcterms:modified xsi:type="dcterms:W3CDTF">2023-08-31T11:12:12Z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